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74" r:id="rId2"/>
  </p:sldMasterIdLst>
  <p:notesMasterIdLst>
    <p:notesMasterId r:id="rId18"/>
  </p:notesMasterIdLst>
  <p:sldIdLst>
    <p:sldId id="3588" r:id="rId3"/>
    <p:sldId id="317" r:id="rId4"/>
    <p:sldId id="3589" r:id="rId5"/>
    <p:sldId id="3598" r:id="rId6"/>
    <p:sldId id="3596" r:id="rId7"/>
    <p:sldId id="3590" r:id="rId8"/>
    <p:sldId id="3591" r:id="rId9"/>
    <p:sldId id="3592" r:id="rId10"/>
    <p:sldId id="3600" r:id="rId11"/>
    <p:sldId id="3599" r:id="rId12"/>
    <p:sldId id="3601" r:id="rId13"/>
    <p:sldId id="3593" r:id="rId14"/>
    <p:sldId id="3594" r:id="rId15"/>
    <p:sldId id="3602" r:id="rId16"/>
    <p:sldId id="3597"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777"/>
    <p:restoredTop sz="74771" autoAdjust="0"/>
  </p:normalViewPr>
  <p:slideViewPr>
    <p:cSldViewPr snapToGrid="0">
      <p:cViewPr varScale="1">
        <p:scale>
          <a:sx n="62" d="100"/>
          <a:sy n="62" d="100"/>
        </p:scale>
        <p:origin x="146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97E26-78EB-8B41-8DC9-A0EBC93E0939}" type="datetimeFigureOut">
              <a:rPr lang="en-US" smtClean="0"/>
              <a:t>7/30/2025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144238-4DD6-0C4F-824F-F66E32D856F9}" type="slidenum">
              <a:rPr lang="en-US" smtClean="0"/>
              <a:t>‹#›</a:t>
            </a:fld>
            <a:endParaRPr lang="en-US"/>
          </a:p>
        </p:txBody>
      </p:sp>
    </p:spTree>
    <p:extLst>
      <p:ext uri="{BB962C8B-B14F-4D97-AF65-F5344CB8AC3E}">
        <p14:creationId xmlns:p14="http://schemas.microsoft.com/office/powerpoint/2010/main" val="20417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and thank you for being here at my thesis presentation, I will be talking today about my </a:t>
            </a:r>
            <a:r>
              <a:rPr lang="en-US" err="1"/>
              <a:t>phd</a:t>
            </a:r>
            <a:r>
              <a:rPr lang="en-US"/>
              <a:t> work on machine learning and computational modeling for genomics data, specifically genomics data from pancreatic ductal adenocarcinoma</a:t>
            </a:r>
          </a:p>
        </p:txBody>
      </p:sp>
      <p:sp>
        <p:nvSpPr>
          <p:cNvPr id="4" name="Slide Number Placeholder 3"/>
          <p:cNvSpPr>
            <a:spLocks noGrp="1"/>
          </p:cNvSpPr>
          <p:nvPr>
            <p:ph type="sldNum" sz="quarter" idx="5"/>
          </p:nvPr>
        </p:nvSpPr>
        <p:spPr/>
        <p:txBody>
          <a:bodyPr/>
          <a:lstStyle/>
          <a:p>
            <a:fld id="{1A460FFB-2BFB-0142-99F5-9D8A966BF058}" type="slidenum">
              <a:rPr lang="en-US" smtClean="0"/>
              <a:t>1</a:t>
            </a:fld>
            <a:endParaRPr lang="en-US"/>
          </a:p>
        </p:txBody>
      </p:sp>
    </p:spTree>
    <p:extLst>
      <p:ext uri="{BB962C8B-B14F-4D97-AF65-F5344CB8AC3E}">
        <p14:creationId xmlns:p14="http://schemas.microsoft.com/office/powerpoint/2010/main" val="1706854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683DD-A8C1-710B-5E6C-D5F5A84D8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2A36D-ACA9-D2A0-54EE-5255CBE0B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518B0-E444-FBC8-EFE3-D7C1567F56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constituting about 90% of all pancreatic cancer. PDAC is the third leading cause of cancer-related deaths in the U.S., with a 5-year survival rate of only 13.3%. It is also known to have extremely poor prognosis, with nearly 90% of tumors already metastasized at diagnosis.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PDAC begins in the epithelial cells lining the pancreatic ducts, which are normally responsible for regulating secretion of digestive enzymes into the small intestine. In PDAC, these cells acquire mutations that cause them to proliferate uncontrollably and eventually rupture the ductal membrane. After spreading into the stroma, cancer-associated fibroblasts develop dense networks of collogen fibers, known as desmoplasia, around the previous pancreatic ducts. This creates almost like a shield around the tumor, protecting it from immune attack and drug penetration.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with a 5 year survival rate of only 13%. The low survival rate is thought to be due to multiple challenges to treatment such as the difficulty of detecting PDAC before it has metastasized. (add graphic) A hallmark of PDAC is what’s called a “desmoplastic” tumor microenvironment. Compared to healthy tissue on the left, PDAC on the right has masses of cell growth in places that used to be healthy ducts, and is infiltrated by a greater diversity of immune and stromal cells while being crisscrossed and encapsulated in this network of collagen fibers, which are deposited by cancer-associated fibroblasts. </a:t>
            </a:r>
            <a:r>
              <a:rPr lang="en-US" sz="1200" dirty="0"/>
              <a:t>The dense fibrotic network of collagen is referred to as desmoplasia and is seen in certain types of tumors.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immune cells that are found in this microenvironment are often suppressive such as T regulatory cells and suppressive macrophages. Some of the immune cells are “residents” that were probably there in the healthy tissue, but others are recruited from the periphery (</a:t>
            </a:r>
            <a:r>
              <a:rPr lang="en-US" dirty="0" err="1"/>
              <a:t>BM+blood</a:t>
            </a:r>
            <a:r>
              <a:rPr lang="en-US" dirty="0"/>
              <a:t>)</a:t>
            </a:r>
          </a:p>
          <a:p>
            <a:endParaRPr lang="en-US" dirty="0"/>
          </a:p>
        </p:txBody>
      </p:sp>
      <p:sp>
        <p:nvSpPr>
          <p:cNvPr id="4" name="Slide Number Placeholder 3">
            <a:extLst>
              <a:ext uri="{FF2B5EF4-FFF2-40B4-BE49-F238E27FC236}">
                <a16:creationId xmlns:a16="http://schemas.microsoft.com/office/drawing/2014/main" id="{241864D2-5790-DA76-6EC4-9F843DA6A508}"/>
              </a:ext>
            </a:extLst>
          </p:cNvPr>
          <p:cNvSpPr>
            <a:spLocks noGrp="1"/>
          </p:cNvSpPr>
          <p:nvPr>
            <p:ph type="sldNum" sz="quarter" idx="5"/>
          </p:nvPr>
        </p:nvSpPr>
        <p:spPr/>
        <p:txBody>
          <a:bodyPr/>
          <a:lstStyle/>
          <a:p>
            <a:fld id="{B314B106-72D9-394B-AE7F-13630EA62899}" type="slidenum">
              <a:rPr lang="en-US" smtClean="0"/>
              <a:t>10</a:t>
            </a:fld>
            <a:endParaRPr lang="en-US"/>
          </a:p>
        </p:txBody>
      </p:sp>
    </p:spTree>
    <p:extLst>
      <p:ext uri="{BB962C8B-B14F-4D97-AF65-F5344CB8AC3E}">
        <p14:creationId xmlns:p14="http://schemas.microsoft.com/office/powerpoint/2010/main" val="19574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683DD-A8C1-710B-5E6C-D5F5A84D8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2A36D-ACA9-D2A0-54EE-5255CBE0B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518B0-E444-FBC8-EFE3-D7C1567F56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constituting about 90% of all pancreatic cancer. PDAC is the third leading cause of cancer-related deaths in the U.S., with a 5-year survival rate of only 13.3%. It is also known to have extremely poor prognosis, with nearly 90% of tumors already metastasized at diagnosis.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PDAC begins in the epithelial cells lining the pancreatic ducts, which are normally responsible for regulating secretion of digestive enzymes into the small intestine. In PDAC, these cells acquire mutations that cause them to proliferate uncontrollably and eventually rupture the ductal membrane. After spreading into the stroma, cancer-associated fibroblasts develop dense networks of collogen fibers, known as desmoplasia, around the previous pancreatic ducts. This creates almost like a shield around the tumor, protecting it from immune attack and drug penetration.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with a 5 year survival rate of only 13%. The low survival rate is thought to be due to multiple challenges to treatment such as the difficulty of detecting PDAC before it has metastasized. (add graphic) A hallmark of PDAC is what’s called a “desmoplastic” tumor microenvironment. Compared to healthy tissue on the left, PDAC on the right has masses of cell growth in places that used to be healthy ducts, and is infiltrated by a greater diversity of immune and stromal cells while being crisscrossed and encapsulated in this network of collagen fibers, which are deposited by cancer-associated fibroblasts. </a:t>
            </a:r>
            <a:r>
              <a:rPr lang="en-US" sz="1200" dirty="0"/>
              <a:t>The dense fibrotic network of collagen is referred to as desmoplasia and is seen in certain types of tumors.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immune cells that are found in this microenvironment are often suppressive such as T regulatory cells and suppressive macrophages. Some of the immune cells are “residents” that were probably there in the healthy tissue, but others are recruited from the periphery (</a:t>
            </a:r>
            <a:r>
              <a:rPr lang="en-US" dirty="0" err="1"/>
              <a:t>BM+blood</a:t>
            </a:r>
            <a:r>
              <a:rPr lang="en-US" dirty="0"/>
              <a:t>)</a:t>
            </a:r>
          </a:p>
          <a:p>
            <a:endParaRPr lang="en-US" dirty="0"/>
          </a:p>
        </p:txBody>
      </p:sp>
      <p:sp>
        <p:nvSpPr>
          <p:cNvPr id="4" name="Slide Number Placeholder 3">
            <a:extLst>
              <a:ext uri="{FF2B5EF4-FFF2-40B4-BE49-F238E27FC236}">
                <a16:creationId xmlns:a16="http://schemas.microsoft.com/office/drawing/2014/main" id="{241864D2-5790-DA76-6EC4-9F843DA6A508}"/>
              </a:ext>
            </a:extLst>
          </p:cNvPr>
          <p:cNvSpPr>
            <a:spLocks noGrp="1"/>
          </p:cNvSpPr>
          <p:nvPr>
            <p:ph type="sldNum" sz="quarter" idx="5"/>
          </p:nvPr>
        </p:nvSpPr>
        <p:spPr/>
        <p:txBody>
          <a:bodyPr/>
          <a:lstStyle/>
          <a:p>
            <a:fld id="{B314B106-72D9-394B-AE7F-13630EA62899}" type="slidenum">
              <a:rPr lang="en-US" smtClean="0"/>
              <a:t>11</a:t>
            </a:fld>
            <a:endParaRPr lang="en-US"/>
          </a:p>
        </p:txBody>
      </p:sp>
    </p:spTree>
    <p:extLst>
      <p:ext uri="{BB962C8B-B14F-4D97-AF65-F5344CB8AC3E}">
        <p14:creationId xmlns:p14="http://schemas.microsoft.com/office/powerpoint/2010/main" val="510893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E40E4-A9C2-797F-41E3-A38DEFA90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A7236-0BEC-0071-66BE-3FEF19AC6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DF69B-A154-0205-8E11-ECBD892504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constituting about 90% of all pancreatic cancer. PDAC is the third leading cause of cancer-related deaths in the U.S., with a 5-year survival rate of only 13.3%. It is also known to have extremely poor prognosis, with nearly 90% of tumors already metastasized at diagnosis.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PDAC begins in the epithelial cells lining the pancreatic ducts, which are normally responsible for regulating secretion of digestive enzymes into the small intestine. In PDAC, these cells acquire mutations that cause them to proliferate uncontrollably and eventually rupture the ductal membrane. After spreading into the stroma, cancer-associated fibroblasts develop dense networks of collogen fibers, known as desmoplasia, around the previous pancreatic ducts. This creates almost like a shield around the tumor, protecting it from immune attack and drug penetration.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with a 5 year survival rate of only 13%. The low survival rate is thought to be due to multiple challenges to treatment such as the difficulty of detecting PDAC before it has metastasized. (add graphic) A hallmark of PDAC is what’s called a “desmoplastic” tumor microenvironment. Compared to healthy tissue on the left, PDAC on the right has masses of cell growth in places that used to be healthy ducts, and is infiltrated by a greater diversity of immune and stromal cells while being crisscrossed and encapsulated in this network of collagen fibers, which are deposited by cancer-associated fibroblasts. </a:t>
            </a:r>
            <a:r>
              <a:rPr lang="en-US" sz="1200" dirty="0"/>
              <a:t>The dense fibrotic network of collagen is referred to as desmoplasia and is seen in certain types of tumors.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immune cells that are found in this microenvironment are often suppressive such as T regulatory cells and suppressive macrophages. Some of the immune cells are “residents” that were probably there in the healthy tissue, but others are recruited from the periphery (</a:t>
            </a:r>
            <a:r>
              <a:rPr lang="en-US" dirty="0" err="1"/>
              <a:t>BM+blood</a:t>
            </a:r>
            <a:r>
              <a:rPr lang="en-US" dirty="0"/>
              <a:t>)</a:t>
            </a:r>
          </a:p>
          <a:p>
            <a:endParaRPr lang="en-US" dirty="0"/>
          </a:p>
        </p:txBody>
      </p:sp>
      <p:sp>
        <p:nvSpPr>
          <p:cNvPr id="4" name="Slide Number Placeholder 3">
            <a:extLst>
              <a:ext uri="{FF2B5EF4-FFF2-40B4-BE49-F238E27FC236}">
                <a16:creationId xmlns:a16="http://schemas.microsoft.com/office/drawing/2014/main" id="{CE5A314A-4355-DAD8-D642-7F31D255D914}"/>
              </a:ext>
            </a:extLst>
          </p:cNvPr>
          <p:cNvSpPr>
            <a:spLocks noGrp="1"/>
          </p:cNvSpPr>
          <p:nvPr>
            <p:ph type="sldNum" sz="quarter" idx="5"/>
          </p:nvPr>
        </p:nvSpPr>
        <p:spPr/>
        <p:txBody>
          <a:bodyPr/>
          <a:lstStyle/>
          <a:p>
            <a:fld id="{B314B106-72D9-394B-AE7F-13630EA62899}" type="slidenum">
              <a:rPr lang="en-US" smtClean="0"/>
              <a:t>12</a:t>
            </a:fld>
            <a:endParaRPr lang="en-US"/>
          </a:p>
        </p:txBody>
      </p:sp>
    </p:spTree>
    <p:extLst>
      <p:ext uri="{BB962C8B-B14F-4D97-AF65-F5344CB8AC3E}">
        <p14:creationId xmlns:p14="http://schemas.microsoft.com/office/powerpoint/2010/main" val="380097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1BB9D-9F23-36AA-7876-D439C1B2D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E1D68-96AC-2903-C093-BA55A4526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15352B-E242-04EE-74BE-631829729A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constituting about 90% of all pancreatic cancer. PDAC is the third leading cause of cancer-related deaths in the U.S., with a 5-year survival rate of only 13.3%. It is also known to have extremely poor prognosis, with nearly 90% of tumors already metastasized at diagnosis.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PDAC begins in the epithelial cells lining the pancreatic ducts, which are normally responsible for regulating secretion of digestive enzymes into the small intestine. In PDAC, these cells acquire mutations that cause them to proliferate uncontrollably and eventually rupture the ductal membrane. After spreading into the stroma, cancer-associated fibroblasts develop dense networks of collogen fibers, known as desmoplasia, around the previous pancreatic ducts. This creates almost like a shield around the tumor, protecting it from immune attack and drug penetration.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with a 5 year survival rate of only 13%. The low survival rate is thought to be due to multiple challenges to treatment such as the difficulty of detecting PDAC before it has metastasized. (add graphic) A hallmark of PDAC is what’s called a “desmoplastic” tumor microenvironment. Compared to healthy tissue on the left, PDAC on the right has masses of cell growth in places that used to be healthy ducts, and is infiltrated by a greater diversity of immune and stromal cells while being crisscrossed and encapsulated in this network of collagen fibers, which are deposited by cancer-associated fibroblasts. </a:t>
            </a:r>
            <a:r>
              <a:rPr lang="en-US" sz="1200" dirty="0"/>
              <a:t>The dense fibrotic network of collagen is referred to as desmoplasia and is seen in certain types of tumors.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immune cells that are found in this microenvironment are often suppressive such as T regulatory cells and suppressive macrophages. Some of the immune cells are “residents” that were probably there in the healthy tissue, but others are recruited from the periphery (</a:t>
            </a:r>
            <a:r>
              <a:rPr lang="en-US" dirty="0" err="1"/>
              <a:t>BM+blood</a:t>
            </a:r>
            <a:r>
              <a:rPr lang="en-US" dirty="0"/>
              <a:t>)</a:t>
            </a:r>
          </a:p>
          <a:p>
            <a:endParaRPr lang="en-US" dirty="0"/>
          </a:p>
        </p:txBody>
      </p:sp>
      <p:sp>
        <p:nvSpPr>
          <p:cNvPr id="4" name="Slide Number Placeholder 3">
            <a:extLst>
              <a:ext uri="{FF2B5EF4-FFF2-40B4-BE49-F238E27FC236}">
                <a16:creationId xmlns:a16="http://schemas.microsoft.com/office/drawing/2014/main" id="{172E00C3-B313-DBED-4517-12CCD38F7A7B}"/>
              </a:ext>
            </a:extLst>
          </p:cNvPr>
          <p:cNvSpPr>
            <a:spLocks noGrp="1"/>
          </p:cNvSpPr>
          <p:nvPr>
            <p:ph type="sldNum" sz="quarter" idx="5"/>
          </p:nvPr>
        </p:nvSpPr>
        <p:spPr/>
        <p:txBody>
          <a:bodyPr/>
          <a:lstStyle/>
          <a:p>
            <a:fld id="{B314B106-72D9-394B-AE7F-13630EA62899}" type="slidenum">
              <a:rPr lang="en-US" smtClean="0"/>
              <a:t>13</a:t>
            </a:fld>
            <a:endParaRPr lang="en-US"/>
          </a:p>
        </p:txBody>
      </p:sp>
    </p:spTree>
    <p:extLst>
      <p:ext uri="{BB962C8B-B14F-4D97-AF65-F5344CB8AC3E}">
        <p14:creationId xmlns:p14="http://schemas.microsoft.com/office/powerpoint/2010/main" val="273441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CD19D-DA5B-5DEF-A1DB-47B14C8CF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FB139-3BEB-62BE-2FD9-5EB34F86FB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C34D58-674A-3685-A54E-4C6F43D50A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constituting about 90% of all pancreatic cancer. PDAC is the third leading cause of cancer-related deaths in the U.S., with a 5-year survival rate of only 13.3%. It is also known to have extremely poor prognosis, with nearly 90% of tumors already metastasized at diagnosis.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PDAC forms in the epithelial cells lining the pancreatic ducts, which are normally responsible for regulating secretion of digestive enzymes into the small intestine. In PDAC, these cells acquire mutations that cause them to proliferate uncontrollably and eventually rupture the ductal membrane. After spreading into the stroma, cancer-associated fibroblasts develop dense networks of collogen fibers, known as desmoplasia, around the previous pancreatic ducts. This creates almost like a shield around the tumor, protecting it from immune attack and drug penetration.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with a 5 year survival rate of only 13%. The low survival rate is thought to be due to multiple challenges to treatment such as the difficulty of detecting PDAC before it has metastasized. (add graphic) A hallmark of PDAC is what’s called a “desmoplastic” tumor microenvironment. Compared to healthy tissue on the left, PDAC on the right has masses of cell growth in places that used to be healthy ducts, and is infiltrated by a greater diversity of immune and stromal cells while being crisscrossed and encapsulated in this network of collagen fibers, which are deposited by cancer-associated fibroblasts. </a:t>
            </a:r>
            <a:r>
              <a:rPr lang="en-US" sz="1200" dirty="0"/>
              <a:t>The dense fibrotic network of collagen is referred to as desmoplasia and is seen in certain types of tumors.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immune cells that are found in this microenvironment are often suppressive such as T regulatory cells and suppressive macrophages. Some of the immune cells are “residents” that were probably there in the healthy tissue, but others are recruited from the periphery (</a:t>
            </a:r>
            <a:r>
              <a:rPr lang="en-US" dirty="0" err="1"/>
              <a:t>BM+blood</a:t>
            </a:r>
            <a:r>
              <a:rPr lang="en-US" dirty="0"/>
              <a:t>)</a:t>
            </a:r>
          </a:p>
          <a:p>
            <a:endParaRPr lang="en-US" dirty="0"/>
          </a:p>
        </p:txBody>
      </p:sp>
      <p:sp>
        <p:nvSpPr>
          <p:cNvPr id="4" name="Slide Number Placeholder 3">
            <a:extLst>
              <a:ext uri="{FF2B5EF4-FFF2-40B4-BE49-F238E27FC236}">
                <a16:creationId xmlns:a16="http://schemas.microsoft.com/office/drawing/2014/main" id="{6DFA37D8-144A-7AB5-1B9F-CF3F18A27E72}"/>
              </a:ext>
            </a:extLst>
          </p:cNvPr>
          <p:cNvSpPr>
            <a:spLocks noGrp="1"/>
          </p:cNvSpPr>
          <p:nvPr>
            <p:ph type="sldNum" sz="quarter" idx="5"/>
          </p:nvPr>
        </p:nvSpPr>
        <p:spPr/>
        <p:txBody>
          <a:bodyPr/>
          <a:lstStyle/>
          <a:p>
            <a:fld id="{B314B106-72D9-394B-AE7F-13630EA62899}" type="slidenum">
              <a:rPr lang="en-US" smtClean="0"/>
              <a:t>2</a:t>
            </a:fld>
            <a:endParaRPr lang="en-US"/>
          </a:p>
        </p:txBody>
      </p:sp>
    </p:spTree>
    <p:extLst>
      <p:ext uri="{BB962C8B-B14F-4D97-AF65-F5344CB8AC3E}">
        <p14:creationId xmlns:p14="http://schemas.microsoft.com/office/powerpoint/2010/main" val="256512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CA8A2-5A19-AB9B-4359-9B39D58A86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686DC-95FA-4E41-4314-816D329D5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67B4D6-5C58-FF4C-8295-D63DCF227D3F}"/>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Before developing into PDAC, the pancreatic ducts evolve into precancerous lesions (most commonly </a:t>
            </a:r>
            <a:r>
              <a:rPr lang="en-US" sz="1200" b="0" i="0" kern="1200" dirty="0" err="1">
                <a:solidFill>
                  <a:schemeClr val="tx1"/>
                </a:solidFill>
                <a:effectLst/>
                <a:latin typeface="+mn-lt"/>
                <a:ea typeface="+mn-ea"/>
                <a:cs typeface="+mn-cs"/>
              </a:rPr>
              <a:t>PanINs</a:t>
            </a:r>
            <a:r>
              <a:rPr lang="en-US" sz="1200" b="0" i="0" kern="1200" dirty="0">
                <a:solidFill>
                  <a:schemeClr val="tx1"/>
                </a:solidFill>
                <a:effectLst/>
                <a:latin typeface="+mn-lt"/>
                <a:ea typeface="+mn-ea"/>
                <a:cs typeface="+mn-cs"/>
              </a:rPr>
              <a:t>). In principle, detecting these lesions early allows for the opportunity for therapeutic intervention. However, these lesions common in the aging pancreas, with only a small subset progressing into PDAC. Hence, understanding the specific alterations in the precancer development is important (this could be better).</a:t>
            </a:r>
          </a:p>
          <a:p>
            <a:endParaRPr lang="en-US" sz="1200" b="0" i="0" kern="1200" dirty="0">
              <a:solidFill>
                <a:schemeClr val="tx1"/>
              </a:solidFill>
              <a:effectLst/>
              <a:latin typeface="+mn-lt"/>
              <a:ea typeface="+mn-ea"/>
              <a:cs typeface="+mn-cs"/>
            </a:endParaRPr>
          </a:p>
          <a:p>
            <a:r>
              <a:rPr lang="en-US" dirty="0"/>
              <a:t>In </a:t>
            </a:r>
            <a:r>
              <a:rPr lang="en-US" dirty="0" err="1"/>
              <a:t>PanINs</a:t>
            </a:r>
            <a:r>
              <a:rPr lang="en-US" dirty="0"/>
              <a:t>, ductal epithelial cells undergo unregulated proliferation, forming papillary like structures lumen of the duct.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for this project, the question we wanted ask was can we model this evolution of the pancreatic ducts prior to it’s develop into PDAC. This would allow us to better understand </a:t>
            </a:r>
            <a:r>
              <a:rPr lang="en-US" dirty="0"/>
              <a:t>which lesions or cellular environments promote the progression to cancer.</a:t>
            </a:r>
          </a:p>
        </p:txBody>
      </p:sp>
      <p:sp>
        <p:nvSpPr>
          <p:cNvPr id="4" name="Slide Number Placeholder 3">
            <a:extLst>
              <a:ext uri="{FF2B5EF4-FFF2-40B4-BE49-F238E27FC236}">
                <a16:creationId xmlns:a16="http://schemas.microsoft.com/office/drawing/2014/main" id="{4120F851-1DE6-1F66-4E99-9027388360AB}"/>
              </a:ext>
            </a:extLst>
          </p:cNvPr>
          <p:cNvSpPr>
            <a:spLocks noGrp="1"/>
          </p:cNvSpPr>
          <p:nvPr>
            <p:ph type="sldNum" sz="quarter" idx="5"/>
          </p:nvPr>
        </p:nvSpPr>
        <p:spPr/>
        <p:txBody>
          <a:bodyPr/>
          <a:lstStyle/>
          <a:p>
            <a:fld id="{B314B106-72D9-394B-AE7F-13630EA62899}" type="slidenum">
              <a:rPr lang="en-US" smtClean="0"/>
              <a:t>3</a:t>
            </a:fld>
            <a:endParaRPr lang="en-US"/>
          </a:p>
        </p:txBody>
      </p:sp>
    </p:spTree>
    <p:extLst>
      <p:ext uri="{BB962C8B-B14F-4D97-AF65-F5344CB8AC3E}">
        <p14:creationId xmlns:p14="http://schemas.microsoft.com/office/powerpoint/2010/main" val="2017488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A393-5C7D-000B-BE9A-BDE8CA51E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E3F90-76ED-D4EB-E50F-D4C4FDF11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14755C-5BAF-D7B1-F5E2-86993DE596E5}"/>
              </a:ext>
            </a:extLst>
          </p:cNvPr>
          <p:cNvSpPr>
            <a:spLocks noGrp="1"/>
          </p:cNvSpPr>
          <p:nvPr>
            <p:ph type="body" idx="1"/>
          </p:nvPr>
        </p:nvSpPr>
        <p:spPr/>
        <p:txBody>
          <a:bodyPr/>
          <a:lstStyle/>
          <a:p>
            <a:endParaRPr lang="en-US" dirty="0"/>
          </a:p>
          <a:p>
            <a:endParaRPr lang="en-US" dirty="0"/>
          </a:p>
          <a:p>
            <a:r>
              <a:rPr lang="en-US" dirty="0"/>
              <a:t>Cells can secrete or consume chemical substrates.</a:t>
            </a:r>
          </a:p>
          <a:p>
            <a:endParaRPr lang="en-US" dirty="0"/>
          </a:p>
          <a:p>
            <a:r>
              <a:rPr lang="en-US" dirty="0"/>
              <a:t>Signals drive changes in behavior: An epithelial cell (sender) exerts pressure (signal) that decreases cycle entry (response) in another epithelial cell (recipient)</a:t>
            </a:r>
          </a:p>
        </p:txBody>
      </p:sp>
      <p:sp>
        <p:nvSpPr>
          <p:cNvPr id="4" name="Slide Number Placeholder 3">
            <a:extLst>
              <a:ext uri="{FF2B5EF4-FFF2-40B4-BE49-F238E27FC236}">
                <a16:creationId xmlns:a16="http://schemas.microsoft.com/office/drawing/2014/main" id="{9524AF74-8B46-8BEB-A72B-3DE2CF90C9B1}"/>
              </a:ext>
            </a:extLst>
          </p:cNvPr>
          <p:cNvSpPr>
            <a:spLocks noGrp="1"/>
          </p:cNvSpPr>
          <p:nvPr>
            <p:ph type="sldNum" sz="quarter" idx="5"/>
          </p:nvPr>
        </p:nvSpPr>
        <p:spPr/>
        <p:txBody>
          <a:bodyPr/>
          <a:lstStyle/>
          <a:p>
            <a:fld id="{B314B106-72D9-394B-AE7F-13630EA62899}" type="slidenum">
              <a:rPr lang="en-US" smtClean="0"/>
              <a:t>4</a:t>
            </a:fld>
            <a:endParaRPr lang="en-US"/>
          </a:p>
        </p:txBody>
      </p:sp>
    </p:spTree>
    <p:extLst>
      <p:ext uri="{BB962C8B-B14F-4D97-AF65-F5344CB8AC3E}">
        <p14:creationId xmlns:p14="http://schemas.microsoft.com/office/powerpoint/2010/main" val="3396407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8E97-E5CD-4A45-6A44-190813611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AAAF5-81D6-AACA-207C-3DDEE5596D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A06632-649E-6841-C89C-0AA2FC3C0943}"/>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Before developing into PDAC, the pancreatic ducts evolve into precancerous lesions (most commonly </a:t>
            </a:r>
            <a:r>
              <a:rPr lang="en-US" sz="1200" b="0" i="0" kern="1200" dirty="0" err="1">
                <a:solidFill>
                  <a:schemeClr val="tx1"/>
                </a:solidFill>
                <a:effectLst/>
                <a:latin typeface="+mn-lt"/>
                <a:ea typeface="+mn-ea"/>
                <a:cs typeface="+mn-cs"/>
              </a:rPr>
              <a:t>PanINs</a:t>
            </a:r>
            <a:r>
              <a:rPr lang="en-US" sz="1200" b="0" i="0" kern="1200" dirty="0">
                <a:solidFill>
                  <a:schemeClr val="tx1"/>
                </a:solidFill>
                <a:effectLst/>
                <a:latin typeface="+mn-lt"/>
                <a:ea typeface="+mn-ea"/>
                <a:cs typeface="+mn-cs"/>
              </a:rPr>
              <a:t>). In principle, detecting these lesions early allows for the opportunity for therapeutic intervention. However, these lesions common in the aging pancreas, with only a small subset progressing into PDAC. Hence, understanding the specific alterations in the precancer development is important (this could be better).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for this project, the question we wanted ask was can we model this evolution of the pancreatic ducts prior to it’s develop into PDAC. This would allow us to better understand </a:t>
            </a:r>
            <a:r>
              <a:rPr lang="en-US" dirty="0"/>
              <a:t>which lesions or cellular environments promote the progression to cancer.</a:t>
            </a:r>
          </a:p>
          <a:p>
            <a:endParaRPr lang="en-US" dirty="0"/>
          </a:p>
          <a:p>
            <a:r>
              <a:rPr lang="en-US" dirty="0"/>
              <a:t>Imagine you have point in the middle of the duct. The membrane of the duct would be pulling the cell towards it, because that force is what keeps the epithelial cells lining the duct. But the duct cell would also be pulling on the duct, which creates the column like structure we see in </a:t>
            </a:r>
            <a:r>
              <a:rPr lang="en-US" dirty="0" err="1"/>
              <a:t>PanINs</a:t>
            </a:r>
            <a:r>
              <a:rPr lang="en-US" dirty="0"/>
              <a:t>. </a:t>
            </a:r>
          </a:p>
        </p:txBody>
      </p:sp>
      <p:sp>
        <p:nvSpPr>
          <p:cNvPr id="4" name="Slide Number Placeholder 3">
            <a:extLst>
              <a:ext uri="{FF2B5EF4-FFF2-40B4-BE49-F238E27FC236}">
                <a16:creationId xmlns:a16="http://schemas.microsoft.com/office/drawing/2014/main" id="{E99C3ACA-30FF-8DE8-235B-FE51D55C0837}"/>
              </a:ext>
            </a:extLst>
          </p:cNvPr>
          <p:cNvSpPr>
            <a:spLocks noGrp="1"/>
          </p:cNvSpPr>
          <p:nvPr>
            <p:ph type="sldNum" sz="quarter" idx="5"/>
          </p:nvPr>
        </p:nvSpPr>
        <p:spPr/>
        <p:txBody>
          <a:bodyPr/>
          <a:lstStyle/>
          <a:p>
            <a:fld id="{B314B106-72D9-394B-AE7F-13630EA62899}" type="slidenum">
              <a:rPr lang="en-US" smtClean="0"/>
              <a:t>5</a:t>
            </a:fld>
            <a:endParaRPr lang="en-US"/>
          </a:p>
        </p:txBody>
      </p:sp>
    </p:spTree>
    <p:extLst>
      <p:ext uri="{BB962C8B-B14F-4D97-AF65-F5344CB8AC3E}">
        <p14:creationId xmlns:p14="http://schemas.microsoft.com/office/powerpoint/2010/main" val="24671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3D039-964B-E307-68E8-10B4EF367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024BA-25E5-F419-394F-8956BBD1A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C2B632-DB1B-C1F8-770B-476CACE5B8F2}"/>
              </a:ext>
            </a:extLst>
          </p:cNvPr>
          <p:cNvSpPr>
            <a:spLocks noGrp="1"/>
          </p:cNvSpPr>
          <p:nvPr>
            <p:ph type="body" idx="1"/>
          </p:nvPr>
        </p:nvSpPr>
        <p:spPr/>
        <p:txBody>
          <a:bodyPr/>
          <a:lstStyle/>
          <a:p>
            <a:r>
              <a:rPr lang="en-US" dirty="0"/>
              <a:t>Imagine you have a map of the pancreatic tissue. The level-set method works by assigning a number to every single point on this map based on its location relative to the duct's boundary </a:t>
            </a:r>
          </a:p>
          <a:p>
            <a:endParaRPr lang="en-US" dirty="0"/>
          </a:p>
          <a:p>
            <a:endParaRPr lang="en-US" dirty="0"/>
          </a:p>
        </p:txBody>
      </p:sp>
      <p:sp>
        <p:nvSpPr>
          <p:cNvPr id="4" name="Slide Number Placeholder 3">
            <a:extLst>
              <a:ext uri="{FF2B5EF4-FFF2-40B4-BE49-F238E27FC236}">
                <a16:creationId xmlns:a16="http://schemas.microsoft.com/office/drawing/2014/main" id="{CF7EFD2D-E593-174D-0DDB-A7FF9B869902}"/>
              </a:ext>
            </a:extLst>
          </p:cNvPr>
          <p:cNvSpPr>
            <a:spLocks noGrp="1"/>
          </p:cNvSpPr>
          <p:nvPr>
            <p:ph type="sldNum" sz="quarter" idx="5"/>
          </p:nvPr>
        </p:nvSpPr>
        <p:spPr/>
        <p:txBody>
          <a:bodyPr/>
          <a:lstStyle/>
          <a:p>
            <a:fld id="{B314B106-72D9-394B-AE7F-13630EA62899}" type="slidenum">
              <a:rPr lang="en-US" smtClean="0"/>
              <a:t>6</a:t>
            </a:fld>
            <a:endParaRPr lang="en-US"/>
          </a:p>
        </p:txBody>
      </p:sp>
    </p:spTree>
    <p:extLst>
      <p:ext uri="{BB962C8B-B14F-4D97-AF65-F5344CB8AC3E}">
        <p14:creationId xmlns:p14="http://schemas.microsoft.com/office/powerpoint/2010/main" val="255513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6AB24-7B2D-6F80-9DAD-9EB0DFB83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4FE3D-91E8-0AB9-616D-C5A2A15AA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2D426-E0AF-498F-DF32-2B9C66630021}"/>
              </a:ext>
            </a:extLst>
          </p:cNvPr>
          <p:cNvSpPr>
            <a:spLocks noGrp="1"/>
          </p:cNvSpPr>
          <p:nvPr>
            <p:ph type="body" idx="1"/>
          </p:nvPr>
        </p:nvSpPr>
        <p:spPr/>
        <p:txBody>
          <a:bodyPr/>
          <a:lstStyle/>
          <a:p>
            <a:r>
              <a:rPr lang="en-US" b="1" dirty="0"/>
              <a:t>∂𝜙/∂t</a:t>
            </a:r>
            <a:r>
              <a:rPr lang="en-US" dirty="0"/>
              <a:t>: This part represents how our map changes at a fixed point in time. It's the "update" to our map that we need to calculate. </a:t>
            </a:r>
          </a:p>
          <a:p>
            <a:r>
              <a:rPr lang="en-US" b="1" dirty="0"/>
              <a:t>V</a:t>
            </a:r>
            <a:r>
              <a:rPr lang="en-US" dirty="0"/>
              <a:t>: This is the speed at which the boundary is moving at that point. </a:t>
            </a:r>
          </a:p>
          <a:p>
            <a:r>
              <a:rPr lang="en-US" b="1" dirty="0"/>
              <a:t>|∇𝜙|</a:t>
            </a:r>
            <a:r>
              <a:rPr lang="en-US" dirty="0"/>
              <a:t>: This part represents the direction the boundary is moving (straight out, perpendicular to the shoreline). </a:t>
            </a:r>
          </a:p>
          <a:p>
            <a:endParaRPr lang="en-US" dirty="0"/>
          </a:p>
          <a:p>
            <a:r>
              <a:rPr lang="en-US" dirty="0"/>
              <a:t>So, the equation simply says: </a:t>
            </a:r>
            <a:r>
              <a:rPr lang="en-US" b="1" dirty="0"/>
              <a:t>The rate we update our map (∂𝜙/∂t) must be equal to the negative of the speed (V) at which the boundary is moving.</a:t>
            </a:r>
            <a:endParaRPr lang="en-US" dirty="0"/>
          </a:p>
          <a:p>
            <a:endParaRPr lang="en-US" dirty="0"/>
          </a:p>
        </p:txBody>
      </p:sp>
      <p:sp>
        <p:nvSpPr>
          <p:cNvPr id="4" name="Slide Number Placeholder 3">
            <a:extLst>
              <a:ext uri="{FF2B5EF4-FFF2-40B4-BE49-F238E27FC236}">
                <a16:creationId xmlns:a16="http://schemas.microsoft.com/office/drawing/2014/main" id="{D80CD48B-5625-B88E-530A-AB3E5708A779}"/>
              </a:ext>
            </a:extLst>
          </p:cNvPr>
          <p:cNvSpPr>
            <a:spLocks noGrp="1"/>
          </p:cNvSpPr>
          <p:nvPr>
            <p:ph type="sldNum" sz="quarter" idx="5"/>
          </p:nvPr>
        </p:nvSpPr>
        <p:spPr/>
        <p:txBody>
          <a:bodyPr/>
          <a:lstStyle/>
          <a:p>
            <a:fld id="{B314B106-72D9-394B-AE7F-13630EA62899}" type="slidenum">
              <a:rPr lang="en-US" smtClean="0"/>
              <a:t>7</a:t>
            </a:fld>
            <a:endParaRPr lang="en-US"/>
          </a:p>
        </p:txBody>
      </p:sp>
    </p:spTree>
    <p:extLst>
      <p:ext uri="{BB962C8B-B14F-4D97-AF65-F5344CB8AC3E}">
        <p14:creationId xmlns:p14="http://schemas.microsoft.com/office/powerpoint/2010/main" val="3817057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683DD-A8C1-710B-5E6C-D5F5A84D8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2A36D-ACA9-D2A0-54EE-5255CBE0B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518B0-E444-FBC8-EFE3-D7C1567F56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constituting about 90% of all pancreatic cancer. PDAC is the third leading cause of cancer-related deaths in the U.S., with a 5-year survival rate of only 13.3%. It is also known to have extremely poor prognosis, with nearly 90% of tumors already metastasized at diagnosis.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PDAC begins in the epithelial cells lining the pancreatic ducts, which are normally responsible for regulating secretion of digestive enzymes into the small intestine. In PDAC, these cells acquire mutations that cause them to proliferate uncontrollably and eventually rupture the ductal membrane. After spreading into the stroma, cancer-associated fibroblasts develop dense networks of collogen fibers, known as desmoplasia, around the previous pancreatic ducts. This creates almost like a shield around the tumor, protecting it from immune attack and drug penetration.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with a 5 year survival rate of only 13%. The low survival rate is thought to be due to multiple challenges to treatment such as the difficulty of detecting PDAC before it has metastasized. (add graphic) A hallmark of PDAC is what’s called a “desmoplastic” tumor microenvironment. Compared to healthy tissue on the left, PDAC on the right has masses of cell growth in places that used to be healthy ducts, and is infiltrated by a greater diversity of immune and stromal cells while being crisscrossed and encapsulated in this network of collagen fibers, which are deposited by cancer-associated fibroblasts. </a:t>
            </a:r>
            <a:r>
              <a:rPr lang="en-US" sz="1200" dirty="0"/>
              <a:t>The dense fibrotic network of collagen is referred to as desmoplasia and is seen in certain types of tumors.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immune cells that are found in this microenvironment are often suppressive such as T regulatory cells and suppressive macrophages. Some of the immune cells are “residents” that were probably there in the healthy tissue, but others are recruited from the periphery (</a:t>
            </a:r>
            <a:r>
              <a:rPr lang="en-US" dirty="0" err="1"/>
              <a:t>BM+blood</a:t>
            </a:r>
            <a:r>
              <a:rPr lang="en-US" dirty="0"/>
              <a:t>)</a:t>
            </a:r>
          </a:p>
          <a:p>
            <a:endParaRPr lang="en-US" dirty="0"/>
          </a:p>
        </p:txBody>
      </p:sp>
      <p:sp>
        <p:nvSpPr>
          <p:cNvPr id="4" name="Slide Number Placeholder 3">
            <a:extLst>
              <a:ext uri="{FF2B5EF4-FFF2-40B4-BE49-F238E27FC236}">
                <a16:creationId xmlns:a16="http://schemas.microsoft.com/office/drawing/2014/main" id="{241864D2-5790-DA76-6EC4-9F843DA6A508}"/>
              </a:ext>
            </a:extLst>
          </p:cNvPr>
          <p:cNvSpPr>
            <a:spLocks noGrp="1"/>
          </p:cNvSpPr>
          <p:nvPr>
            <p:ph type="sldNum" sz="quarter" idx="5"/>
          </p:nvPr>
        </p:nvSpPr>
        <p:spPr/>
        <p:txBody>
          <a:bodyPr/>
          <a:lstStyle/>
          <a:p>
            <a:fld id="{B314B106-72D9-394B-AE7F-13630EA62899}" type="slidenum">
              <a:rPr lang="en-US" smtClean="0"/>
              <a:t>8</a:t>
            </a:fld>
            <a:endParaRPr lang="en-US"/>
          </a:p>
        </p:txBody>
      </p:sp>
    </p:spTree>
    <p:extLst>
      <p:ext uri="{BB962C8B-B14F-4D97-AF65-F5344CB8AC3E}">
        <p14:creationId xmlns:p14="http://schemas.microsoft.com/office/powerpoint/2010/main" val="3325502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683DD-A8C1-710B-5E6C-D5F5A84D8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2A36D-ACA9-D2A0-54EE-5255CBE0B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518B0-E444-FBC8-EFE3-D7C1567F56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constituting about 90% of all pancreatic cancer. PDAC is the third leading cause of cancer-related deaths in the U.S., with a 5-year survival rate of only 13.3%. It is also known to have extremely poor prognosis, with nearly 90% of tumors already metastasized at diagnosis.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PDAC begins in the epithelial cells lining the pancreatic ducts, which are normally responsible for regulating secretion of digestive enzymes into the small intestine. In PDAC, these cells acquire mutations that cause them to proliferate uncontrollably and eventually rupture the ductal membrane. After spreading into the stroma, cancer-associated fibroblasts develop dense networks of collogen fibers, known as desmoplasia, around the previous pancreatic ducts. This creates almost like a shield around the tumor, protecting it from immune attack and drug penetration.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ductal adenocarcinoma is the most common subtype of pancreatic cancer, with a 5 year survival rate of only 13%. The low survival rate is thought to be due to multiple challenges to treatment such as the difficulty of detecting PDAC before it has metastasized. (add graphic) A hallmark of PDAC is what’s called a “desmoplastic” tumor microenvironment. Compared to healthy tissue on the left, PDAC on the right has masses of cell growth in places that used to be healthy ducts, and is infiltrated by a greater diversity of immune and stromal cells while being crisscrossed and encapsulated in this network of collagen fibers, which are deposited by cancer-associated fibroblasts. </a:t>
            </a:r>
            <a:r>
              <a:rPr lang="en-US" sz="1200" dirty="0"/>
              <a:t>The dense fibrotic network of collagen is referred to as desmoplasia and is seen in certain types of tumors.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immune cells that are found in this microenvironment are often suppressive such as T regulatory cells and suppressive macrophages. Some of the immune cells are “residents” that were probably there in the healthy tissue, but others are recruited from the periphery (</a:t>
            </a:r>
            <a:r>
              <a:rPr lang="en-US" dirty="0" err="1"/>
              <a:t>BM+blood</a:t>
            </a:r>
            <a:r>
              <a:rPr lang="en-US" dirty="0"/>
              <a:t>)</a:t>
            </a:r>
          </a:p>
          <a:p>
            <a:endParaRPr lang="en-US" dirty="0"/>
          </a:p>
        </p:txBody>
      </p:sp>
      <p:sp>
        <p:nvSpPr>
          <p:cNvPr id="4" name="Slide Number Placeholder 3">
            <a:extLst>
              <a:ext uri="{FF2B5EF4-FFF2-40B4-BE49-F238E27FC236}">
                <a16:creationId xmlns:a16="http://schemas.microsoft.com/office/drawing/2014/main" id="{241864D2-5790-DA76-6EC4-9F843DA6A508}"/>
              </a:ext>
            </a:extLst>
          </p:cNvPr>
          <p:cNvSpPr>
            <a:spLocks noGrp="1"/>
          </p:cNvSpPr>
          <p:nvPr>
            <p:ph type="sldNum" sz="quarter" idx="5"/>
          </p:nvPr>
        </p:nvSpPr>
        <p:spPr/>
        <p:txBody>
          <a:bodyPr/>
          <a:lstStyle/>
          <a:p>
            <a:fld id="{B314B106-72D9-394B-AE7F-13630EA62899}" type="slidenum">
              <a:rPr lang="en-US" smtClean="0"/>
              <a:t>9</a:t>
            </a:fld>
            <a:endParaRPr lang="en-US"/>
          </a:p>
        </p:txBody>
      </p:sp>
    </p:spTree>
    <p:extLst>
      <p:ext uri="{BB962C8B-B14F-4D97-AF65-F5344CB8AC3E}">
        <p14:creationId xmlns:p14="http://schemas.microsoft.com/office/powerpoint/2010/main" val="874120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638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57920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B799761-2EBC-ED48-8421-93C3DA969FB7}" type="datetimeFigureOut">
              <a:rPr lang="en-US" smtClean="0"/>
              <a:pPr/>
              <a:t>7/30/2025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014C056-413C-A641-A0AD-03006F1178CB}" type="slidenum">
              <a:rPr lang="en-US" smtClean="0"/>
              <a:pPr/>
              <a:t>‹#›</a:t>
            </a:fld>
            <a:endParaRPr lang="en-US"/>
          </a:p>
        </p:txBody>
      </p:sp>
    </p:spTree>
    <p:extLst>
      <p:ext uri="{BB962C8B-B14F-4D97-AF65-F5344CB8AC3E}">
        <p14:creationId xmlns:p14="http://schemas.microsoft.com/office/powerpoint/2010/main" val="12540316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F76AEE-5F7C-0C4E-AB7D-BADB32FF08A3}" type="datetimeFigureOut">
              <a:rPr lang="en-US" smtClean="0"/>
              <a:pPr/>
              <a:t>7/30/2025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713DF9-231C-E84E-B773-EA564B7737D7}" type="slidenum">
              <a:rPr lang="en-US" smtClean="0"/>
              <a:pPr/>
              <a:t>‹#›</a:t>
            </a:fld>
            <a:endParaRPr lang="en-US"/>
          </a:p>
        </p:txBody>
      </p:sp>
      <p:pic>
        <p:nvPicPr>
          <p:cNvPr id="7" name="Picture 6">
            <a:extLst>
              <a:ext uri="{FF2B5EF4-FFF2-40B4-BE49-F238E27FC236}">
                <a16:creationId xmlns:a16="http://schemas.microsoft.com/office/drawing/2014/main" id="{F5B8CDBB-FC5A-B9B0-4998-160B71ADB35F}"/>
              </a:ext>
            </a:extLst>
          </p:cNvPr>
          <p:cNvPicPr>
            <a:picLocks noChangeAspect="1"/>
          </p:cNvPicPr>
          <p:nvPr userDrawn="1"/>
        </p:nvPicPr>
        <p:blipFill>
          <a:blip r:embed="rId3"/>
          <a:stretch>
            <a:fillRect/>
          </a:stretch>
        </p:blipFill>
        <p:spPr>
          <a:xfrm>
            <a:off x="0" y="0"/>
            <a:ext cx="9144000" cy="6858000"/>
          </a:xfrm>
          <a:prstGeom prst="rect">
            <a:avLst/>
          </a:prstGeom>
        </p:spPr>
      </p:pic>
      <p:sp>
        <p:nvSpPr>
          <p:cNvPr id="9" name="Rectangle 8">
            <a:extLst>
              <a:ext uri="{FF2B5EF4-FFF2-40B4-BE49-F238E27FC236}">
                <a16:creationId xmlns:a16="http://schemas.microsoft.com/office/drawing/2014/main" id="{12D53516-B803-A90F-456A-188118811DC9}"/>
              </a:ext>
            </a:extLst>
          </p:cNvPr>
          <p:cNvSpPr/>
          <p:nvPr userDrawn="1"/>
        </p:nvSpPr>
        <p:spPr>
          <a:xfrm>
            <a:off x="81280" y="5955665"/>
            <a:ext cx="1981200" cy="765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descr="UMB SOM logo">
            <a:extLst>
              <a:ext uri="{FF2B5EF4-FFF2-40B4-BE49-F238E27FC236}">
                <a16:creationId xmlns:a16="http://schemas.microsoft.com/office/drawing/2014/main" id="{2206DAD5-CED7-A36A-9A85-A19B6228BB32}"/>
              </a:ext>
            </a:extLst>
          </p:cNvPr>
          <p:cNvPicPr>
            <a:picLocks noChangeAspect="1"/>
          </p:cNvPicPr>
          <p:nvPr userDrawn="1"/>
        </p:nvPicPr>
        <p:blipFill>
          <a:blip r:embed="rId4"/>
          <a:stretch>
            <a:fillRect/>
          </a:stretch>
        </p:blipFill>
        <p:spPr>
          <a:xfrm>
            <a:off x="285750" y="6065045"/>
            <a:ext cx="2204720" cy="579120"/>
          </a:xfrm>
          <a:prstGeom prst="rect">
            <a:avLst/>
          </a:prstGeom>
        </p:spPr>
      </p:pic>
    </p:spTree>
    <p:extLst>
      <p:ext uri="{BB962C8B-B14F-4D97-AF65-F5344CB8AC3E}">
        <p14:creationId xmlns:p14="http://schemas.microsoft.com/office/powerpoint/2010/main" val="2777251449"/>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8D7DAD-B32E-AC43-9C03-F04068BB252F}"/>
              </a:ext>
            </a:extLst>
          </p:cNvPr>
          <p:cNvPicPr>
            <a:picLocks noChangeAspect="1"/>
          </p:cNvPicPr>
          <p:nvPr userDrawn="1"/>
        </p:nvPicPr>
        <p:blipFill>
          <a:blip r:embed="rId4"/>
          <a:stretch>
            <a:fillRect/>
          </a:stretch>
        </p:blipFill>
        <p:spPr>
          <a:xfrm>
            <a:off x="0" y="0"/>
            <a:ext cx="9144000" cy="6858000"/>
          </a:xfrm>
          <a:prstGeom prst="rect">
            <a:avLst/>
          </a:prstGeom>
        </p:spPr>
      </p:pic>
      <p:sp>
        <p:nvSpPr>
          <p:cNvPr id="3" name="Text Placeholder 2"/>
          <p:cNvSpPr>
            <a:spLocks noGrp="1"/>
          </p:cNvSpPr>
          <p:nvPr>
            <p:ph type="body" idx="1"/>
          </p:nvPr>
        </p:nvSpPr>
        <p:spPr>
          <a:xfrm>
            <a:off x="628650" y="1825625"/>
            <a:ext cx="7886700" cy="34067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C9D31B73-2BAD-3AC6-B896-C76B4E467EE0}"/>
              </a:ext>
            </a:extLst>
          </p:cNvPr>
          <p:cNvSpPr/>
          <p:nvPr userDrawn="1"/>
        </p:nvSpPr>
        <p:spPr>
          <a:xfrm>
            <a:off x="325120" y="5689600"/>
            <a:ext cx="1950720" cy="7721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itle Placeholder 10">
            <a:extLst>
              <a:ext uri="{FF2B5EF4-FFF2-40B4-BE49-F238E27FC236}">
                <a16:creationId xmlns:a16="http://schemas.microsoft.com/office/drawing/2014/main" id="{855A138D-ACB1-D28D-AAA0-2FDAE0DD79C8}"/>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pic>
        <p:nvPicPr>
          <p:cNvPr id="12" name="Picture 11">
            <a:extLst>
              <a:ext uri="{FF2B5EF4-FFF2-40B4-BE49-F238E27FC236}">
                <a16:creationId xmlns:a16="http://schemas.microsoft.com/office/drawing/2014/main" id="{C8D82E1A-E9BD-B3D5-34A0-FB18FC9022D4}"/>
              </a:ext>
            </a:extLst>
          </p:cNvPr>
          <p:cNvPicPr>
            <a:picLocks noChangeAspect="1"/>
          </p:cNvPicPr>
          <p:nvPr userDrawn="1"/>
        </p:nvPicPr>
        <p:blipFill>
          <a:blip r:embed="rId5"/>
          <a:srcRect/>
          <a:stretch/>
        </p:blipFill>
        <p:spPr>
          <a:xfrm>
            <a:off x="396240" y="5839797"/>
            <a:ext cx="2204720" cy="578739"/>
          </a:xfrm>
          <a:prstGeom prst="rect">
            <a:avLst/>
          </a:prstGeom>
        </p:spPr>
      </p:pic>
    </p:spTree>
    <p:extLst>
      <p:ext uri="{BB962C8B-B14F-4D97-AF65-F5344CB8AC3E}">
        <p14:creationId xmlns:p14="http://schemas.microsoft.com/office/powerpoint/2010/main" val="2436198345"/>
      </p:ext>
    </p:extLst>
  </p:cSld>
  <p:clrMap bg1="lt1" tx1="dk1" bg2="lt2" tx2="dk2" accent1="accent1" accent2="accent2" accent3="accent3" accent4="accent4" accent5="accent5" accent6="accent6" hlink="hlink" folHlink="folHlink"/>
  <p:sldLayoutIdLst>
    <p:sldLayoutId id="2147483675" r:id="rId1"/>
    <p:sldLayoutId id="2147483676" r:id="rId2"/>
  </p:sldLayoutIdLst>
  <p:txStyles>
    <p:titleStyle>
      <a:lvl1pPr algn="l" defTabSz="685800" rtl="0" eaLnBrk="1" latinLnBrk="0" hangingPunct="1">
        <a:lnSpc>
          <a:spcPct val="90000"/>
        </a:lnSpc>
        <a:spcBef>
          <a:spcPct val="0"/>
        </a:spcBef>
        <a:buNone/>
        <a:defRPr sz="3300" b="0" i="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doi.org/10.1126/sciadv.ado510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dx.doi.org/10.1371/journal.pcbi.1005991"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569E-614C-4CFA-A1B7-BEDE810F5AEE}"/>
              </a:ext>
            </a:extLst>
          </p:cNvPr>
          <p:cNvSpPr>
            <a:spLocks noGrp="1"/>
          </p:cNvSpPr>
          <p:nvPr>
            <p:ph type="ctrTitle"/>
          </p:nvPr>
        </p:nvSpPr>
        <p:spPr>
          <a:xfrm>
            <a:off x="603662" y="849975"/>
            <a:ext cx="7658596" cy="2203244"/>
          </a:xfrm>
        </p:spPr>
        <p:txBody>
          <a:bodyPr>
            <a:noAutofit/>
          </a:bodyPr>
          <a:lstStyle/>
          <a:p>
            <a:r>
              <a:rPr lang="en-US" sz="4000" dirty="0">
                <a:solidFill>
                  <a:srgbClr val="C00000"/>
                </a:solidFill>
                <a:latin typeface="Helvetica" pitchFamily="2" charset="0"/>
                <a:cs typeface="Arial" panose="020B0604020202020204" pitchFamily="34" charset="0"/>
              </a:rPr>
              <a:t>Agent-Based Modeling of the Ductal Structure in Pancreatic Precancer</a:t>
            </a:r>
          </a:p>
        </p:txBody>
      </p:sp>
      <p:sp>
        <p:nvSpPr>
          <p:cNvPr id="3" name="Subtitle 2">
            <a:extLst>
              <a:ext uri="{FF2B5EF4-FFF2-40B4-BE49-F238E27FC236}">
                <a16:creationId xmlns:a16="http://schemas.microsoft.com/office/drawing/2014/main" id="{643A3B34-95E0-433B-8908-DFF0FAD5B3B2}"/>
              </a:ext>
            </a:extLst>
          </p:cNvPr>
          <p:cNvSpPr>
            <a:spLocks noGrp="1"/>
          </p:cNvSpPr>
          <p:nvPr>
            <p:ph type="subTitle" idx="1"/>
          </p:nvPr>
        </p:nvSpPr>
        <p:spPr>
          <a:xfrm>
            <a:off x="1143000" y="3429000"/>
            <a:ext cx="6858000" cy="2203244"/>
          </a:xfrm>
        </p:spPr>
        <p:txBody>
          <a:bodyPr>
            <a:noAutofit/>
          </a:bodyPr>
          <a:lstStyle/>
          <a:p>
            <a:r>
              <a:rPr lang="en-US" sz="2800" dirty="0">
                <a:solidFill>
                  <a:schemeClr val="tx2">
                    <a:lumMod val="60000"/>
                    <a:lumOff val="40000"/>
                  </a:schemeClr>
                </a:solidFill>
                <a:latin typeface="Arial" panose="020B0604020202020204" pitchFamily="34" charset="0"/>
                <a:cs typeface="Arial" panose="020B0604020202020204" pitchFamily="34" charset="0"/>
              </a:rPr>
              <a:t>Cameron Yeagle</a:t>
            </a:r>
          </a:p>
          <a:p>
            <a:endParaRPr lang="en-US" sz="2800" dirty="0">
              <a:solidFill>
                <a:schemeClr val="tx2">
                  <a:lumMod val="60000"/>
                  <a:lumOff val="40000"/>
                </a:schemeClr>
              </a:solidFill>
              <a:latin typeface="Arial" panose="020B0604020202020204" pitchFamily="34" charset="0"/>
              <a:cs typeface="Arial" panose="020B0604020202020204" pitchFamily="34" charset="0"/>
            </a:endParaRPr>
          </a:p>
          <a:p>
            <a:r>
              <a:rPr lang="en-US" sz="2800" dirty="0">
                <a:solidFill>
                  <a:schemeClr val="tx2">
                    <a:lumMod val="60000"/>
                    <a:lumOff val="40000"/>
                  </a:schemeClr>
                </a:solidFill>
                <a:latin typeface="Arial" panose="020B0604020202020204" pitchFamily="34" charset="0"/>
                <a:cs typeface="Arial" panose="020B0604020202020204" pitchFamily="34" charset="0"/>
              </a:rPr>
              <a:t>Advisors: Dr. Daniel Bergman and Dr. Elana Fertig</a:t>
            </a:r>
          </a:p>
        </p:txBody>
      </p:sp>
    </p:spTree>
    <p:extLst>
      <p:ext uri="{BB962C8B-B14F-4D97-AF65-F5344CB8AC3E}">
        <p14:creationId xmlns:p14="http://schemas.microsoft.com/office/powerpoint/2010/main" val="389211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4FAA-7F5F-93B6-06BA-45FFB4901E2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B4AA6EF-D9B2-D827-3156-B6C99CE3EA7C}"/>
              </a:ext>
            </a:extLst>
          </p:cNvPr>
          <p:cNvSpPr>
            <a:spLocks noGrp="1"/>
          </p:cNvSpPr>
          <p:nvPr>
            <p:ph type="title"/>
          </p:nvPr>
        </p:nvSpPr>
        <p:spPr>
          <a:xfrm>
            <a:off x="457200" y="331927"/>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Results: Cell-BM Interactions</a:t>
            </a:r>
          </a:p>
        </p:txBody>
      </p:sp>
      <p:cxnSp>
        <p:nvCxnSpPr>
          <p:cNvPr id="5" name="Straight Connector 4">
            <a:extLst>
              <a:ext uri="{FF2B5EF4-FFF2-40B4-BE49-F238E27FC236}">
                <a16:creationId xmlns:a16="http://schemas.microsoft.com/office/drawing/2014/main" id="{3B880F1D-C881-0D18-030B-59B04C97ADBC}"/>
              </a:ext>
            </a:extLst>
          </p:cNvPr>
          <p:cNvCxnSpPr/>
          <p:nvPr/>
        </p:nvCxnSpPr>
        <p:spPr>
          <a:xfrm>
            <a:off x="191528" y="1224990"/>
            <a:ext cx="8760941"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100_booger">
            <a:hlinkClick r:id="" action="ppaction://media"/>
            <a:extLst>
              <a:ext uri="{FF2B5EF4-FFF2-40B4-BE49-F238E27FC236}">
                <a16:creationId xmlns:a16="http://schemas.microsoft.com/office/drawing/2014/main" id="{D37D9E63-B239-90D5-7C96-4216AE804709}"/>
              </a:ext>
            </a:extLst>
          </p:cNvPr>
          <p:cNvPicPr>
            <a:picLocks noGrp="1" noChangeAspect="1"/>
          </p:cNvPicPr>
          <p:nvPr>
            <p:ph idx="1"/>
            <a:videoFile r:link="rId1"/>
            <p:extLst>
              <p:ext uri="{DAA4B4D4-6D71-4841-9C94-3DE7FCFB9230}">
                <p14:media xmlns:p14="http://schemas.microsoft.com/office/powerpoint/2010/main" r:embed="rId2">
                  <p14:trim end="2006"/>
                </p14:media>
              </p:ext>
            </p:extLst>
          </p:nvPr>
        </p:nvPicPr>
        <p:blipFill>
          <a:blip r:embed="rId5"/>
          <a:srcRect l="19912" t="11442" r="28814" b="19394"/>
          <a:stretch>
            <a:fillRect/>
          </a:stretch>
        </p:blipFill>
        <p:spPr>
          <a:xfrm>
            <a:off x="3487461" y="1326099"/>
            <a:ext cx="5160723" cy="5221474"/>
          </a:xfrm>
        </p:spPr>
      </p:pic>
    </p:spTree>
    <p:extLst>
      <p:ext uri="{BB962C8B-B14F-4D97-AF65-F5344CB8AC3E}">
        <p14:creationId xmlns:p14="http://schemas.microsoft.com/office/powerpoint/2010/main" val="54628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4FAA-7F5F-93B6-06BA-45FFB4901E2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B4AA6EF-D9B2-D827-3156-B6C99CE3EA7C}"/>
              </a:ext>
            </a:extLst>
          </p:cNvPr>
          <p:cNvSpPr>
            <a:spLocks noGrp="1"/>
          </p:cNvSpPr>
          <p:nvPr>
            <p:ph type="title"/>
          </p:nvPr>
        </p:nvSpPr>
        <p:spPr>
          <a:xfrm>
            <a:off x="457200" y="331927"/>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Results: Cell-BM Interactions</a:t>
            </a:r>
          </a:p>
        </p:txBody>
      </p:sp>
      <p:cxnSp>
        <p:nvCxnSpPr>
          <p:cNvPr id="5" name="Straight Connector 4">
            <a:extLst>
              <a:ext uri="{FF2B5EF4-FFF2-40B4-BE49-F238E27FC236}">
                <a16:creationId xmlns:a16="http://schemas.microsoft.com/office/drawing/2014/main" id="{3B880F1D-C881-0D18-030B-59B04C97ADBC}"/>
              </a:ext>
            </a:extLst>
          </p:cNvPr>
          <p:cNvCxnSpPr/>
          <p:nvPr/>
        </p:nvCxnSpPr>
        <p:spPr>
          <a:xfrm>
            <a:off x="191528" y="1224990"/>
            <a:ext cx="8760941"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400_cells_booger">
            <a:hlinkClick r:id="" action="ppaction://media"/>
            <a:extLst>
              <a:ext uri="{FF2B5EF4-FFF2-40B4-BE49-F238E27FC236}">
                <a16:creationId xmlns:a16="http://schemas.microsoft.com/office/drawing/2014/main" id="{FE98B41B-D795-6353-2FB9-896DFC57A653}"/>
              </a:ext>
            </a:extLst>
          </p:cNvPr>
          <p:cNvPicPr>
            <a:picLocks noGrp="1" noChangeAspect="1"/>
          </p:cNvPicPr>
          <p:nvPr>
            <p:ph idx="1"/>
            <a:videoFile r:link="rId1"/>
            <p:extLst>
              <p:ext uri="{DAA4B4D4-6D71-4841-9C94-3DE7FCFB9230}">
                <p14:media xmlns:p14="http://schemas.microsoft.com/office/powerpoint/2010/main" r:embed="rId2">
                  <p14:trim end="3357"/>
                </p14:media>
              </p:ext>
            </p:extLst>
          </p:nvPr>
        </p:nvPicPr>
        <p:blipFill>
          <a:blip r:embed="rId5"/>
          <a:srcRect l="20120" t="11441" r="28814" b="19948"/>
          <a:stretch>
            <a:fillRect/>
          </a:stretch>
        </p:blipFill>
        <p:spPr>
          <a:xfrm>
            <a:off x="3018772" y="1337954"/>
            <a:ext cx="5148197" cy="5188119"/>
          </a:xfrm>
        </p:spPr>
      </p:pic>
    </p:spTree>
    <p:extLst>
      <p:ext uri="{BB962C8B-B14F-4D97-AF65-F5344CB8AC3E}">
        <p14:creationId xmlns:p14="http://schemas.microsoft.com/office/powerpoint/2010/main" val="6471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476CE-4A05-3F29-B27A-1F11ECFE935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157906B-C597-E573-2E2B-896AA1FF365E}"/>
              </a:ext>
            </a:extLst>
          </p:cNvPr>
          <p:cNvSpPr>
            <a:spLocks noGrp="1"/>
          </p:cNvSpPr>
          <p:nvPr>
            <p:ph type="title"/>
          </p:nvPr>
        </p:nvSpPr>
        <p:spPr>
          <a:xfrm>
            <a:off x="457200" y="234751"/>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Results: Deformations</a:t>
            </a:r>
          </a:p>
        </p:txBody>
      </p:sp>
      <p:cxnSp>
        <p:nvCxnSpPr>
          <p:cNvPr id="5" name="Straight Connector 4">
            <a:extLst>
              <a:ext uri="{FF2B5EF4-FFF2-40B4-BE49-F238E27FC236}">
                <a16:creationId xmlns:a16="http://schemas.microsoft.com/office/drawing/2014/main" id="{448FF531-164A-F5D3-7B43-2BA968303F43}"/>
              </a:ext>
            </a:extLst>
          </p:cNvPr>
          <p:cNvCxnSpPr/>
          <p:nvPr/>
        </p:nvCxnSpPr>
        <p:spPr>
          <a:xfrm>
            <a:off x="191528" y="1224990"/>
            <a:ext cx="8760941"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deform2">
            <a:hlinkClick r:id="" action="ppaction://media"/>
            <a:extLst>
              <a:ext uri="{FF2B5EF4-FFF2-40B4-BE49-F238E27FC236}">
                <a16:creationId xmlns:a16="http://schemas.microsoft.com/office/drawing/2014/main" id="{AE36E917-160A-D48E-A517-27C44CF80A23}"/>
              </a:ext>
            </a:extLst>
          </p:cNvPr>
          <p:cNvPicPr>
            <a:picLocks noGrp="1" noChangeAspect="1"/>
          </p:cNvPicPr>
          <p:nvPr>
            <p:ph idx="1"/>
            <a:videoFile r:link="rId1"/>
            <p:extLst>
              <p:ext uri="{DAA4B4D4-6D71-4841-9C94-3DE7FCFB9230}">
                <p14:media xmlns:p14="http://schemas.microsoft.com/office/powerpoint/2010/main" r:embed="rId2">
                  <p14:trim end="6841"/>
                </p14:media>
              </p:ext>
            </p:extLst>
          </p:nvPr>
        </p:nvPicPr>
        <p:blipFill>
          <a:blip r:embed="rId5"/>
          <a:srcRect l="19913" t="10863" r="28605" b="19671"/>
          <a:stretch>
            <a:fillRect/>
          </a:stretch>
        </p:blipFill>
        <p:spPr>
          <a:xfrm>
            <a:off x="3273207" y="1366027"/>
            <a:ext cx="5194388" cy="5257222"/>
          </a:xfrm>
        </p:spPr>
      </p:pic>
    </p:spTree>
    <p:extLst>
      <p:ext uri="{BB962C8B-B14F-4D97-AF65-F5344CB8AC3E}">
        <p14:creationId xmlns:p14="http://schemas.microsoft.com/office/powerpoint/2010/main" val="77679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0CB13-24B7-3E64-EA3C-70E3B4CC3D5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87F437C-1FBC-8E86-466C-581AD0A1355F}"/>
              </a:ext>
            </a:extLst>
          </p:cNvPr>
          <p:cNvSpPr>
            <a:spLocks noGrp="1"/>
          </p:cNvSpPr>
          <p:nvPr>
            <p:ph type="title"/>
          </p:nvPr>
        </p:nvSpPr>
        <p:spPr>
          <a:xfrm>
            <a:off x="457200" y="329672"/>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Future Work</a:t>
            </a:r>
          </a:p>
        </p:txBody>
      </p:sp>
      <p:cxnSp>
        <p:nvCxnSpPr>
          <p:cNvPr id="5" name="Straight Connector 4">
            <a:extLst>
              <a:ext uri="{FF2B5EF4-FFF2-40B4-BE49-F238E27FC236}">
                <a16:creationId xmlns:a16="http://schemas.microsoft.com/office/drawing/2014/main" id="{E18B686F-6B8E-7CD1-14AF-05B33AE5A1F1}"/>
              </a:ext>
            </a:extLst>
          </p:cNvPr>
          <p:cNvCxnSpPr/>
          <p:nvPr/>
        </p:nvCxnSpPr>
        <p:spPr>
          <a:xfrm>
            <a:off x="191528" y="1224990"/>
            <a:ext cx="87609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D869BC-7F13-ADD7-2688-83DE0764E9BE}"/>
              </a:ext>
            </a:extLst>
          </p:cNvPr>
          <p:cNvSpPr>
            <a:spLocks noGrp="1"/>
          </p:cNvSpPr>
          <p:nvPr>
            <p:ph idx="1"/>
          </p:nvPr>
        </p:nvSpPr>
        <p:spPr/>
        <p:txBody>
          <a:bodyPr>
            <a:normAutofit/>
          </a:bodyPr>
          <a:lstStyle/>
          <a:p>
            <a:pPr>
              <a:spcAft>
                <a:spcPts val="1200"/>
              </a:spcAft>
            </a:pPr>
            <a:r>
              <a:rPr lang="en-US" sz="3600" dirty="0"/>
              <a:t> Improve efficiency of reinitialization algorithm</a:t>
            </a:r>
          </a:p>
          <a:p>
            <a:pPr lvl="1"/>
            <a:r>
              <a:rPr lang="en-US" sz="3300" b="1" dirty="0">
                <a:solidFill>
                  <a:schemeClr val="tx2"/>
                </a:solidFill>
              </a:rPr>
              <a:t>Fast Marching Method</a:t>
            </a:r>
          </a:p>
          <a:p>
            <a:pPr lvl="1"/>
            <a:endParaRPr lang="en-US" sz="3300" b="1" dirty="0">
              <a:solidFill>
                <a:schemeClr val="tx2"/>
              </a:solidFill>
            </a:endParaRPr>
          </a:p>
          <a:p>
            <a:r>
              <a:rPr lang="en-US" sz="3600" b="1" dirty="0"/>
              <a:t> </a:t>
            </a:r>
            <a:r>
              <a:rPr lang="en-US" sz="3600" dirty="0"/>
              <a:t> Refine deformation mechanics</a:t>
            </a:r>
          </a:p>
          <a:p>
            <a:pPr lvl="1"/>
            <a:r>
              <a:rPr lang="en-US" sz="3300" b="1" dirty="0">
                <a:solidFill>
                  <a:schemeClr val="tx2"/>
                </a:solidFill>
              </a:rPr>
              <a:t> Smoother membrane</a:t>
            </a:r>
          </a:p>
        </p:txBody>
      </p:sp>
    </p:spTree>
    <p:extLst>
      <p:ext uri="{BB962C8B-B14F-4D97-AF65-F5344CB8AC3E}">
        <p14:creationId xmlns:p14="http://schemas.microsoft.com/office/powerpoint/2010/main" val="718630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C039-4939-2DF4-5D4D-D6417EB5E485}"/>
              </a:ext>
            </a:extLst>
          </p:cNvPr>
          <p:cNvSpPr>
            <a:spLocks noGrp="1"/>
          </p:cNvSpPr>
          <p:nvPr>
            <p:ph type="title"/>
          </p:nvPr>
        </p:nvSpPr>
        <p:spPr>
          <a:xfrm>
            <a:off x="457200" y="230060"/>
            <a:ext cx="7886700" cy="1325563"/>
          </a:xfrm>
        </p:spPr>
        <p:txBody>
          <a:bodyPr>
            <a:normAutofit/>
          </a:bodyPr>
          <a:lstStyle/>
          <a:p>
            <a:r>
              <a:rPr lang="en-US" sz="4000" b="1" dirty="0">
                <a:solidFill>
                  <a:srgbClr val="171C8C"/>
                </a:solidFill>
                <a:latin typeface="Arial" panose="020B0604020202020204" pitchFamily="34" charset="0"/>
                <a:cs typeface="Arial" panose="020B0604020202020204" pitchFamily="34" charset="0"/>
              </a:rPr>
              <a:t>Acknowledgements</a:t>
            </a:r>
            <a:endParaRPr lang="en-US" sz="4000" dirty="0">
              <a:solidFill>
                <a:schemeClr val="tx2"/>
              </a:solidFill>
            </a:endParaRPr>
          </a:p>
        </p:txBody>
      </p:sp>
      <p:sp>
        <p:nvSpPr>
          <p:cNvPr id="3" name="Content Placeholder 2">
            <a:extLst>
              <a:ext uri="{FF2B5EF4-FFF2-40B4-BE49-F238E27FC236}">
                <a16:creationId xmlns:a16="http://schemas.microsoft.com/office/drawing/2014/main" id="{1BF3058F-9D08-C31A-A340-994D6A7F9AEF}"/>
              </a:ext>
            </a:extLst>
          </p:cNvPr>
          <p:cNvSpPr>
            <a:spLocks noGrp="1"/>
          </p:cNvSpPr>
          <p:nvPr>
            <p:ph idx="1"/>
          </p:nvPr>
        </p:nvSpPr>
        <p:spPr/>
        <p:txBody>
          <a:bodyPr>
            <a:normAutofit/>
          </a:bodyPr>
          <a:lstStyle/>
          <a:p>
            <a:pPr marL="0" indent="0">
              <a:buNone/>
            </a:pPr>
            <a:r>
              <a:rPr lang="en-US" sz="3200" dirty="0">
                <a:solidFill>
                  <a:schemeClr val="tx2"/>
                </a:solidFill>
              </a:rPr>
              <a:t>Special thanks to our lab members!</a:t>
            </a:r>
          </a:p>
          <a:p>
            <a:pPr lvl="1"/>
            <a:r>
              <a:rPr lang="en-US" sz="2500" dirty="0">
                <a:solidFill>
                  <a:schemeClr val="tx2"/>
                </a:solidFill>
              </a:rPr>
              <a:t>Dr. Elana Fertig</a:t>
            </a:r>
          </a:p>
          <a:p>
            <a:pPr lvl="1"/>
            <a:r>
              <a:rPr lang="en-US" sz="2500" dirty="0">
                <a:solidFill>
                  <a:schemeClr val="tx2"/>
                </a:solidFill>
              </a:rPr>
              <a:t>Dr. Daniel Bergman </a:t>
            </a:r>
          </a:p>
          <a:p>
            <a:pPr lvl="1"/>
            <a:r>
              <a:rPr lang="en-US" sz="2500" dirty="0">
                <a:solidFill>
                  <a:schemeClr val="tx2"/>
                </a:solidFill>
              </a:rPr>
              <a:t>Dr. Jeanette Johnson</a:t>
            </a:r>
          </a:p>
          <a:p>
            <a:pPr lvl="1"/>
            <a:endParaRPr lang="en-US" sz="2500" dirty="0">
              <a:solidFill>
                <a:schemeClr val="tx2"/>
              </a:solidFill>
            </a:endParaRPr>
          </a:p>
          <a:p>
            <a:pPr marL="0" indent="0">
              <a:buNone/>
            </a:pPr>
            <a:r>
              <a:rPr lang="en-US" sz="3200" dirty="0">
                <a:solidFill>
                  <a:schemeClr val="tx2"/>
                </a:solidFill>
              </a:rPr>
              <a:t>Fellow Interns:</a:t>
            </a:r>
          </a:p>
          <a:p>
            <a:pPr lvl="1"/>
            <a:r>
              <a:rPr lang="en-US" sz="2500" dirty="0">
                <a:solidFill>
                  <a:schemeClr val="tx2"/>
                </a:solidFill>
              </a:rPr>
              <a:t>Josh Naranjo</a:t>
            </a:r>
          </a:p>
          <a:p>
            <a:pPr lvl="1"/>
            <a:r>
              <a:rPr lang="en-US" sz="2500" dirty="0" err="1">
                <a:solidFill>
                  <a:schemeClr val="tx2"/>
                </a:solidFill>
              </a:rPr>
              <a:t>Lynijah</a:t>
            </a:r>
            <a:r>
              <a:rPr lang="en-US" sz="2500" dirty="0">
                <a:solidFill>
                  <a:schemeClr val="tx2"/>
                </a:solidFill>
              </a:rPr>
              <a:t> Russell</a:t>
            </a:r>
          </a:p>
        </p:txBody>
      </p:sp>
      <p:pic>
        <p:nvPicPr>
          <p:cNvPr id="5" name="Picture 4">
            <a:extLst>
              <a:ext uri="{FF2B5EF4-FFF2-40B4-BE49-F238E27FC236}">
                <a16:creationId xmlns:a16="http://schemas.microsoft.com/office/drawing/2014/main" id="{5955FC99-AF4C-04B1-32A5-F89DA5849551}"/>
              </a:ext>
            </a:extLst>
          </p:cNvPr>
          <p:cNvPicPr>
            <a:picLocks noChangeAspect="1"/>
          </p:cNvPicPr>
          <p:nvPr/>
        </p:nvPicPr>
        <p:blipFill>
          <a:blip r:embed="rId2"/>
          <a:stretch>
            <a:fillRect/>
          </a:stretch>
        </p:blipFill>
        <p:spPr>
          <a:xfrm>
            <a:off x="4208745" y="2265126"/>
            <a:ext cx="1505208" cy="1505208"/>
          </a:xfrm>
          <a:prstGeom prst="rect">
            <a:avLst/>
          </a:prstGeom>
        </p:spPr>
      </p:pic>
      <p:pic>
        <p:nvPicPr>
          <p:cNvPr id="7" name="Picture 6">
            <a:extLst>
              <a:ext uri="{FF2B5EF4-FFF2-40B4-BE49-F238E27FC236}">
                <a16:creationId xmlns:a16="http://schemas.microsoft.com/office/drawing/2014/main" id="{47BC9388-88F0-1DCA-43DE-68029D4D37EF}"/>
              </a:ext>
            </a:extLst>
          </p:cNvPr>
          <p:cNvPicPr>
            <a:picLocks noChangeAspect="1"/>
          </p:cNvPicPr>
          <p:nvPr/>
        </p:nvPicPr>
        <p:blipFill>
          <a:blip r:embed="rId3"/>
          <a:stretch>
            <a:fillRect/>
          </a:stretch>
        </p:blipFill>
        <p:spPr>
          <a:xfrm>
            <a:off x="5711787" y="2265126"/>
            <a:ext cx="1505208" cy="1505208"/>
          </a:xfrm>
          <a:prstGeom prst="rect">
            <a:avLst/>
          </a:prstGeom>
        </p:spPr>
      </p:pic>
      <p:pic>
        <p:nvPicPr>
          <p:cNvPr id="9" name="Picture 8">
            <a:extLst>
              <a:ext uri="{FF2B5EF4-FFF2-40B4-BE49-F238E27FC236}">
                <a16:creationId xmlns:a16="http://schemas.microsoft.com/office/drawing/2014/main" id="{706BA10D-293B-8E13-C61C-0E81C4F51352}"/>
              </a:ext>
            </a:extLst>
          </p:cNvPr>
          <p:cNvPicPr>
            <a:picLocks noChangeAspect="1"/>
          </p:cNvPicPr>
          <p:nvPr/>
        </p:nvPicPr>
        <p:blipFill>
          <a:blip r:embed="rId4"/>
          <a:stretch>
            <a:fillRect/>
          </a:stretch>
        </p:blipFill>
        <p:spPr>
          <a:xfrm>
            <a:off x="7214829" y="2265126"/>
            <a:ext cx="1505384" cy="1505207"/>
          </a:xfrm>
          <a:prstGeom prst="rect">
            <a:avLst/>
          </a:prstGeom>
        </p:spPr>
      </p:pic>
      <p:pic>
        <p:nvPicPr>
          <p:cNvPr id="11" name="Picture 10">
            <a:extLst>
              <a:ext uri="{FF2B5EF4-FFF2-40B4-BE49-F238E27FC236}">
                <a16:creationId xmlns:a16="http://schemas.microsoft.com/office/drawing/2014/main" id="{0E88D456-89BE-6452-4E43-409C194C6D6E}"/>
              </a:ext>
            </a:extLst>
          </p:cNvPr>
          <p:cNvPicPr>
            <a:picLocks noChangeAspect="1"/>
          </p:cNvPicPr>
          <p:nvPr/>
        </p:nvPicPr>
        <p:blipFill>
          <a:blip r:embed="rId5"/>
          <a:stretch>
            <a:fillRect/>
          </a:stretch>
        </p:blipFill>
        <p:spPr>
          <a:xfrm>
            <a:off x="4208657" y="4344770"/>
            <a:ext cx="1505384" cy="1505207"/>
          </a:xfrm>
          <a:prstGeom prst="rect">
            <a:avLst/>
          </a:prstGeom>
        </p:spPr>
      </p:pic>
      <p:pic>
        <p:nvPicPr>
          <p:cNvPr id="13" name="Picture 12">
            <a:extLst>
              <a:ext uri="{FF2B5EF4-FFF2-40B4-BE49-F238E27FC236}">
                <a16:creationId xmlns:a16="http://schemas.microsoft.com/office/drawing/2014/main" id="{B2F793EF-8791-85AA-2BB3-945BB721697F}"/>
              </a:ext>
            </a:extLst>
          </p:cNvPr>
          <p:cNvPicPr>
            <a:picLocks noChangeAspect="1"/>
          </p:cNvPicPr>
          <p:nvPr/>
        </p:nvPicPr>
        <p:blipFill>
          <a:blip r:embed="rId6"/>
          <a:stretch>
            <a:fillRect/>
          </a:stretch>
        </p:blipFill>
        <p:spPr>
          <a:xfrm>
            <a:off x="5711787" y="4344771"/>
            <a:ext cx="1505207" cy="1505207"/>
          </a:xfrm>
          <a:prstGeom prst="rect">
            <a:avLst/>
          </a:prstGeom>
        </p:spPr>
      </p:pic>
      <p:cxnSp>
        <p:nvCxnSpPr>
          <p:cNvPr id="14" name="Straight Connector 13">
            <a:extLst>
              <a:ext uri="{FF2B5EF4-FFF2-40B4-BE49-F238E27FC236}">
                <a16:creationId xmlns:a16="http://schemas.microsoft.com/office/drawing/2014/main" id="{1D11857F-AFDE-4A92-6ECF-7B1153D45E58}"/>
              </a:ext>
            </a:extLst>
          </p:cNvPr>
          <p:cNvCxnSpPr/>
          <p:nvPr/>
        </p:nvCxnSpPr>
        <p:spPr>
          <a:xfrm>
            <a:off x="191528" y="1224990"/>
            <a:ext cx="876094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60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996FAC-4FA7-8633-FAA0-F5BE38DA289B}"/>
              </a:ext>
            </a:extLst>
          </p:cNvPr>
          <p:cNvSpPr>
            <a:spLocks noGrp="1"/>
          </p:cNvSpPr>
          <p:nvPr>
            <p:ph idx="1"/>
          </p:nvPr>
        </p:nvSpPr>
        <p:spPr>
          <a:xfrm>
            <a:off x="961372" y="1592371"/>
            <a:ext cx="7221255" cy="3673258"/>
          </a:xfrm>
        </p:spPr>
        <p:txBody>
          <a:bodyPr>
            <a:normAutofit/>
          </a:bodyPr>
          <a:lstStyle/>
          <a:p>
            <a:pPr marL="0" indent="0" algn="ctr">
              <a:buNone/>
            </a:pPr>
            <a:r>
              <a:rPr lang="en-US" sz="8000" b="1" dirty="0">
                <a:solidFill>
                  <a:schemeClr val="tx2"/>
                </a:solidFill>
              </a:rPr>
              <a:t>Thank you!</a:t>
            </a:r>
          </a:p>
          <a:p>
            <a:pPr marL="0" indent="0" algn="ctr">
              <a:buNone/>
            </a:pPr>
            <a:r>
              <a:rPr lang="en-US" sz="8000" b="1" dirty="0">
                <a:solidFill>
                  <a:schemeClr val="tx2"/>
                </a:solidFill>
              </a:rPr>
              <a:t>Any Questions?</a:t>
            </a:r>
          </a:p>
        </p:txBody>
      </p:sp>
    </p:spTree>
    <p:extLst>
      <p:ext uri="{BB962C8B-B14F-4D97-AF65-F5344CB8AC3E}">
        <p14:creationId xmlns:p14="http://schemas.microsoft.com/office/powerpoint/2010/main" val="135882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1D069-3EA4-9F35-73CD-7E0366846AA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575DE95-F050-C3BE-E75F-7E83C51510AC}"/>
              </a:ext>
            </a:extLst>
          </p:cNvPr>
          <p:cNvSpPr>
            <a:spLocks noGrp="1"/>
          </p:cNvSpPr>
          <p:nvPr>
            <p:ph type="title"/>
          </p:nvPr>
        </p:nvSpPr>
        <p:spPr>
          <a:xfrm>
            <a:off x="308706" y="317046"/>
            <a:ext cx="8526584"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PDAC: Pancreatic Ductal Adenocarcinoma</a:t>
            </a:r>
          </a:p>
        </p:txBody>
      </p:sp>
      <p:graphicFrame>
        <p:nvGraphicFramePr>
          <p:cNvPr id="3" name="Table 2">
            <a:extLst>
              <a:ext uri="{FF2B5EF4-FFF2-40B4-BE49-F238E27FC236}">
                <a16:creationId xmlns:a16="http://schemas.microsoft.com/office/drawing/2014/main" id="{B98CE0DB-AC98-C2A8-FDE3-2B16EBF2C3FB}"/>
              </a:ext>
            </a:extLst>
          </p:cNvPr>
          <p:cNvGraphicFramePr>
            <a:graphicFrameLocks noGrp="1"/>
          </p:cNvGraphicFramePr>
          <p:nvPr>
            <p:extLst>
              <p:ext uri="{D42A27DB-BD31-4B8C-83A1-F6EECF244321}">
                <p14:modId xmlns:p14="http://schemas.microsoft.com/office/powerpoint/2010/main" val="4180825504"/>
              </p:ext>
            </p:extLst>
          </p:nvPr>
        </p:nvGraphicFramePr>
        <p:xfrm>
          <a:off x="1130937" y="2261106"/>
          <a:ext cx="2451506" cy="1167894"/>
        </p:xfrm>
        <a:graphic>
          <a:graphicData uri="http://schemas.openxmlformats.org/drawingml/2006/table">
            <a:tbl>
              <a:tblPr firstRow="1" bandRow="1">
                <a:tableStyleId>{5C22544A-7EE6-4342-B048-85BDC9FD1C3A}</a:tableStyleId>
              </a:tblPr>
              <a:tblGrid>
                <a:gridCol w="2451506">
                  <a:extLst>
                    <a:ext uri="{9D8B030D-6E8A-4147-A177-3AD203B41FA5}">
                      <a16:colId xmlns:a16="http://schemas.microsoft.com/office/drawing/2014/main" val="1253734498"/>
                    </a:ext>
                  </a:extLst>
                </a:gridCol>
              </a:tblGrid>
              <a:tr h="702561">
                <a:tc>
                  <a:txBody>
                    <a:bodyPr/>
                    <a:lstStyle/>
                    <a:p>
                      <a:pPr algn="ctr"/>
                      <a:r>
                        <a:rPr lang="en-US" sz="1700" dirty="0"/>
                        <a:t>% of All Cancer Deaths (NCI)</a:t>
                      </a:r>
                    </a:p>
                  </a:txBody>
                  <a:tcPr marL="68580" marR="68580" marT="34290" marB="34290"/>
                </a:tc>
                <a:extLst>
                  <a:ext uri="{0D108BD9-81ED-4DB2-BD59-A6C34878D82A}">
                    <a16:rowId xmlns:a16="http://schemas.microsoft.com/office/drawing/2014/main" val="3910156424"/>
                  </a:ext>
                </a:extLst>
              </a:tr>
              <a:tr h="465333">
                <a:tc>
                  <a:txBody>
                    <a:bodyPr/>
                    <a:lstStyle/>
                    <a:p>
                      <a:pPr algn="ctr"/>
                      <a:r>
                        <a:rPr lang="en-US" sz="2100" dirty="0"/>
                        <a:t>8.4%</a:t>
                      </a:r>
                    </a:p>
                  </a:txBody>
                  <a:tcPr marL="68580" marR="68580" marT="34290" marB="34290"/>
                </a:tc>
                <a:extLst>
                  <a:ext uri="{0D108BD9-81ED-4DB2-BD59-A6C34878D82A}">
                    <a16:rowId xmlns:a16="http://schemas.microsoft.com/office/drawing/2014/main" val="2263254621"/>
                  </a:ext>
                </a:extLst>
              </a:tr>
            </a:tbl>
          </a:graphicData>
        </a:graphic>
      </p:graphicFrame>
      <p:graphicFrame>
        <p:nvGraphicFramePr>
          <p:cNvPr id="18" name="Table 17">
            <a:extLst>
              <a:ext uri="{FF2B5EF4-FFF2-40B4-BE49-F238E27FC236}">
                <a16:creationId xmlns:a16="http://schemas.microsoft.com/office/drawing/2014/main" id="{EA94DEF4-3494-49F8-A1B6-B4D51D9CB24F}"/>
              </a:ext>
            </a:extLst>
          </p:cNvPr>
          <p:cNvGraphicFramePr>
            <a:graphicFrameLocks noGrp="1"/>
          </p:cNvGraphicFramePr>
          <p:nvPr>
            <p:extLst>
              <p:ext uri="{D42A27DB-BD31-4B8C-83A1-F6EECF244321}">
                <p14:modId xmlns:p14="http://schemas.microsoft.com/office/powerpoint/2010/main" val="55548277"/>
              </p:ext>
            </p:extLst>
          </p:nvPr>
        </p:nvGraphicFramePr>
        <p:xfrm>
          <a:off x="1130936" y="4062259"/>
          <a:ext cx="2451507" cy="1167894"/>
        </p:xfrm>
        <a:graphic>
          <a:graphicData uri="http://schemas.openxmlformats.org/drawingml/2006/table">
            <a:tbl>
              <a:tblPr firstRow="1" bandRow="1">
                <a:tableStyleId>{5C22544A-7EE6-4342-B048-85BDC9FD1C3A}</a:tableStyleId>
              </a:tblPr>
              <a:tblGrid>
                <a:gridCol w="2451507">
                  <a:extLst>
                    <a:ext uri="{9D8B030D-6E8A-4147-A177-3AD203B41FA5}">
                      <a16:colId xmlns:a16="http://schemas.microsoft.com/office/drawing/2014/main" val="2377146740"/>
                    </a:ext>
                  </a:extLst>
                </a:gridCol>
              </a:tblGrid>
              <a:tr h="702561">
                <a:tc>
                  <a:txBody>
                    <a:bodyPr/>
                    <a:lstStyle/>
                    <a:p>
                      <a:pPr algn="ctr"/>
                      <a:r>
                        <a:rPr lang="en-US" sz="1700" dirty="0"/>
                        <a:t>5-year Survival Rate (2015-2021)</a:t>
                      </a:r>
                    </a:p>
                  </a:txBody>
                  <a:tcPr marL="68580" marR="68580" marT="34290" marB="34290"/>
                </a:tc>
                <a:extLst>
                  <a:ext uri="{0D108BD9-81ED-4DB2-BD59-A6C34878D82A}">
                    <a16:rowId xmlns:a16="http://schemas.microsoft.com/office/drawing/2014/main" val="3910156424"/>
                  </a:ext>
                </a:extLst>
              </a:tr>
              <a:tr h="465333">
                <a:tc>
                  <a:txBody>
                    <a:bodyPr/>
                    <a:lstStyle/>
                    <a:p>
                      <a:pPr algn="ctr"/>
                      <a:r>
                        <a:rPr lang="en-US" sz="2100" dirty="0"/>
                        <a:t>13.3%</a:t>
                      </a:r>
                    </a:p>
                  </a:txBody>
                  <a:tcPr marL="68580" marR="68580" marT="34290" marB="34290"/>
                </a:tc>
                <a:extLst>
                  <a:ext uri="{0D108BD9-81ED-4DB2-BD59-A6C34878D82A}">
                    <a16:rowId xmlns:a16="http://schemas.microsoft.com/office/drawing/2014/main" val="2263254621"/>
                  </a:ext>
                </a:extLst>
              </a:tr>
            </a:tbl>
          </a:graphicData>
        </a:graphic>
      </p:graphicFrame>
      <p:pic>
        <p:nvPicPr>
          <p:cNvPr id="19" name="Content Placeholder 3">
            <a:extLst>
              <a:ext uri="{FF2B5EF4-FFF2-40B4-BE49-F238E27FC236}">
                <a16:creationId xmlns:a16="http://schemas.microsoft.com/office/drawing/2014/main" id="{B8999781-C9DD-AA3A-FD3A-71D3F2BFFB94}"/>
              </a:ext>
            </a:extLst>
          </p:cNvPr>
          <p:cNvPicPr>
            <a:picLocks noGrp="1" noChangeAspect="1"/>
          </p:cNvPicPr>
          <p:nvPr>
            <p:ph idx="1"/>
          </p:nvPr>
        </p:nvPicPr>
        <p:blipFill rotWithShape="1">
          <a:blip r:embed="rId3"/>
          <a:srcRect l="-356" t="-1898" r="37491" b="6941"/>
          <a:stretch/>
        </p:blipFill>
        <p:spPr>
          <a:xfrm>
            <a:off x="4572000" y="1627847"/>
            <a:ext cx="3677157" cy="3602306"/>
          </a:xfrm>
          <a:prstGeom prst="rect">
            <a:avLst/>
          </a:prstGeom>
        </p:spPr>
      </p:pic>
      <p:sp>
        <p:nvSpPr>
          <p:cNvPr id="22" name="Content Placeholder 4">
            <a:extLst>
              <a:ext uri="{FF2B5EF4-FFF2-40B4-BE49-F238E27FC236}">
                <a16:creationId xmlns:a16="http://schemas.microsoft.com/office/drawing/2014/main" id="{81852483-C360-594A-6186-9E430F78E94C}"/>
              </a:ext>
            </a:extLst>
          </p:cNvPr>
          <p:cNvSpPr txBox="1">
            <a:spLocks/>
          </p:cNvSpPr>
          <p:nvPr/>
        </p:nvSpPr>
        <p:spPr>
          <a:xfrm>
            <a:off x="4312926" y="5546782"/>
            <a:ext cx="4195304" cy="128226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50"/>
              </a:spcBef>
              <a:buNone/>
            </a:pPr>
            <a:r>
              <a:rPr lang="en-US" altLang="en-US" sz="1950" b="1" dirty="0">
                <a:solidFill>
                  <a:schemeClr val="accent1">
                    <a:lumMod val="75000"/>
                  </a:schemeClr>
                </a:solidFill>
              </a:rPr>
              <a:t>Desmoplastic</a:t>
            </a:r>
            <a:r>
              <a:rPr lang="en-US" altLang="en-US" sz="1950" dirty="0">
                <a:solidFill>
                  <a:schemeClr val="accent1">
                    <a:lumMod val="75000"/>
                  </a:schemeClr>
                </a:solidFill>
              </a:rPr>
              <a:t> tumor microenvironment is a hallmark of PDAC</a:t>
            </a:r>
          </a:p>
        </p:txBody>
      </p:sp>
      <p:cxnSp>
        <p:nvCxnSpPr>
          <p:cNvPr id="5" name="Straight Connector 4">
            <a:extLst>
              <a:ext uri="{FF2B5EF4-FFF2-40B4-BE49-F238E27FC236}">
                <a16:creationId xmlns:a16="http://schemas.microsoft.com/office/drawing/2014/main" id="{6FED361F-1D5F-3FBC-3914-224A71FA0B3E}"/>
              </a:ext>
            </a:extLst>
          </p:cNvPr>
          <p:cNvCxnSpPr/>
          <p:nvPr/>
        </p:nvCxnSpPr>
        <p:spPr>
          <a:xfrm>
            <a:off x="191528" y="1224990"/>
            <a:ext cx="876094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9E37CC3-E6D3-EC6B-393E-0EDE3DA33B6D}"/>
              </a:ext>
            </a:extLst>
          </p:cNvPr>
          <p:cNvSpPr/>
          <p:nvPr/>
        </p:nvSpPr>
        <p:spPr>
          <a:xfrm>
            <a:off x="6701425" y="1470454"/>
            <a:ext cx="1540532" cy="14731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4177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34D56-3BFF-5584-DDB1-5A58D1B2B25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19A296F-5798-1D8C-938A-729322E3BEA3}"/>
              </a:ext>
            </a:extLst>
          </p:cNvPr>
          <p:cNvSpPr>
            <a:spLocks noGrp="1"/>
          </p:cNvSpPr>
          <p:nvPr>
            <p:ph type="title"/>
          </p:nvPr>
        </p:nvSpPr>
        <p:spPr>
          <a:xfrm>
            <a:off x="457200" y="350966"/>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Project Goal: Model Ductal Structure</a:t>
            </a:r>
          </a:p>
        </p:txBody>
      </p:sp>
      <p:cxnSp>
        <p:nvCxnSpPr>
          <p:cNvPr id="5" name="Straight Connector 4">
            <a:extLst>
              <a:ext uri="{FF2B5EF4-FFF2-40B4-BE49-F238E27FC236}">
                <a16:creationId xmlns:a16="http://schemas.microsoft.com/office/drawing/2014/main" id="{2554D715-D29D-736A-F8EB-518C7EDBE52A}"/>
              </a:ext>
            </a:extLst>
          </p:cNvPr>
          <p:cNvCxnSpPr/>
          <p:nvPr/>
        </p:nvCxnSpPr>
        <p:spPr>
          <a:xfrm>
            <a:off x="191528" y="1224990"/>
            <a:ext cx="876094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34318FF3-5289-5C7D-4E4B-2DA5BCDFF01B}"/>
              </a:ext>
            </a:extLst>
          </p:cNvPr>
          <p:cNvPicPr>
            <a:picLocks noGrp="1" noChangeAspect="1"/>
          </p:cNvPicPr>
          <p:nvPr>
            <p:ph idx="1"/>
          </p:nvPr>
        </p:nvPicPr>
        <p:blipFill>
          <a:blip r:embed="rId3"/>
          <a:stretch>
            <a:fillRect/>
          </a:stretch>
        </p:blipFill>
        <p:spPr>
          <a:xfrm>
            <a:off x="322764" y="2673998"/>
            <a:ext cx="8498468" cy="2832822"/>
          </a:xfrm>
        </p:spPr>
      </p:pic>
      <p:sp>
        <p:nvSpPr>
          <p:cNvPr id="9" name="Content Placeholder 2">
            <a:extLst>
              <a:ext uri="{FF2B5EF4-FFF2-40B4-BE49-F238E27FC236}">
                <a16:creationId xmlns:a16="http://schemas.microsoft.com/office/drawing/2014/main" id="{59FA1213-51C0-F62D-BC8E-EC98178C4712}"/>
              </a:ext>
            </a:extLst>
          </p:cNvPr>
          <p:cNvSpPr txBox="1">
            <a:spLocks/>
          </p:cNvSpPr>
          <p:nvPr/>
        </p:nvSpPr>
        <p:spPr>
          <a:xfrm>
            <a:off x="457200" y="1788091"/>
            <a:ext cx="8229598" cy="126826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t>Model the</a:t>
            </a:r>
            <a:r>
              <a:rPr lang="en-US" sz="3200" b="1" dirty="0"/>
              <a:t> </a:t>
            </a:r>
            <a:r>
              <a:rPr lang="en-US" sz="3200" b="1" dirty="0">
                <a:solidFill>
                  <a:schemeClr val="tx2"/>
                </a:solidFill>
              </a:rPr>
              <a:t>evolution</a:t>
            </a:r>
            <a:r>
              <a:rPr lang="en-US" sz="3200" dirty="0"/>
              <a:t> of the pancreatic ducts</a:t>
            </a:r>
          </a:p>
        </p:txBody>
      </p:sp>
      <p:sp>
        <p:nvSpPr>
          <p:cNvPr id="11" name="TextBox 10">
            <a:extLst>
              <a:ext uri="{FF2B5EF4-FFF2-40B4-BE49-F238E27FC236}">
                <a16:creationId xmlns:a16="http://schemas.microsoft.com/office/drawing/2014/main" id="{B7531C0F-B5C2-E44B-42E3-C448A5C70CAB}"/>
              </a:ext>
            </a:extLst>
          </p:cNvPr>
          <p:cNvSpPr txBox="1"/>
          <p:nvPr/>
        </p:nvSpPr>
        <p:spPr>
          <a:xfrm>
            <a:off x="2868460" y="5802448"/>
            <a:ext cx="6084009" cy="830997"/>
          </a:xfrm>
          <a:prstGeom prst="rect">
            <a:avLst/>
          </a:prstGeom>
          <a:noFill/>
        </p:spPr>
        <p:txBody>
          <a:bodyPr wrap="square" rtlCol="0">
            <a:spAutoFit/>
          </a:bodyPr>
          <a:lstStyle/>
          <a:p>
            <a:r>
              <a:rPr lang="en-US" sz="1200" dirty="0" err="1"/>
              <a:t>Kiemen</a:t>
            </a:r>
            <a:r>
              <a:rPr lang="en-US" sz="1200" dirty="0"/>
              <a:t> A, Wu PH, Braxton AM, Cornish TC, </a:t>
            </a:r>
            <a:r>
              <a:rPr lang="en-US" sz="1200" dirty="0" err="1"/>
              <a:t>Hruban</a:t>
            </a:r>
            <a:r>
              <a:rPr lang="en-US" sz="1200" dirty="0"/>
              <a:t> RH, Wood LD, et al. Power‑law growth models explain incidences and sizes of pancreatic cancer precursor lesions and confirm spatial genomic findings. Sci Adv. 2024 Jul 26;10(30):eado5103. DOI: </a:t>
            </a:r>
            <a:r>
              <a:rPr lang="en-US" sz="1200" dirty="0">
                <a:hlinkClick r:id="rId4"/>
              </a:rPr>
              <a:t>https://doi.org/10.1126/sciadv.ado5103</a:t>
            </a:r>
            <a:r>
              <a:rPr lang="en-US" sz="1200" dirty="0"/>
              <a:t>.</a:t>
            </a:r>
          </a:p>
        </p:txBody>
      </p:sp>
    </p:spTree>
    <p:extLst>
      <p:ext uri="{BB962C8B-B14F-4D97-AF65-F5344CB8AC3E}">
        <p14:creationId xmlns:p14="http://schemas.microsoft.com/office/powerpoint/2010/main" val="2581500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9EEA1-5F23-DB3C-C9EE-075A7BBC5CB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D6469AF-8ECB-8A7A-F0B9-ED7AC1E65530}"/>
              </a:ext>
            </a:extLst>
          </p:cNvPr>
          <p:cNvSpPr>
            <a:spLocks noGrp="1"/>
          </p:cNvSpPr>
          <p:nvPr>
            <p:ph type="title"/>
          </p:nvPr>
        </p:nvSpPr>
        <p:spPr>
          <a:xfrm>
            <a:off x="457199" y="288152"/>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Agent-Based Modeling: </a:t>
            </a:r>
            <a:r>
              <a:rPr lang="en-US" sz="3200" b="1" dirty="0" err="1">
                <a:solidFill>
                  <a:srgbClr val="171C8C"/>
                </a:solidFill>
                <a:latin typeface="Arial" panose="020B0604020202020204" pitchFamily="34" charset="0"/>
                <a:cs typeface="Arial" panose="020B0604020202020204" pitchFamily="34" charset="0"/>
              </a:rPr>
              <a:t>PhysiCell</a:t>
            </a:r>
            <a:endParaRPr lang="en-US" sz="3200" b="1" dirty="0">
              <a:solidFill>
                <a:srgbClr val="171C8C"/>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012632C1-3FEF-9A2B-ABAC-2CE105A54590}"/>
              </a:ext>
            </a:extLst>
          </p:cNvPr>
          <p:cNvCxnSpPr/>
          <p:nvPr/>
        </p:nvCxnSpPr>
        <p:spPr>
          <a:xfrm>
            <a:off x="191528" y="1224990"/>
            <a:ext cx="876094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2208A6D-0741-2574-78C0-C977439F6E00}"/>
              </a:ext>
            </a:extLst>
          </p:cNvPr>
          <p:cNvSpPr txBox="1">
            <a:spLocks/>
          </p:cNvSpPr>
          <p:nvPr/>
        </p:nvSpPr>
        <p:spPr>
          <a:xfrm>
            <a:off x="457199" y="1788090"/>
            <a:ext cx="3723145" cy="38449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1200"/>
              </a:spcAft>
            </a:pPr>
            <a:r>
              <a:rPr lang="en-US" sz="3200" dirty="0"/>
              <a:t>Each cell is an </a:t>
            </a:r>
            <a:r>
              <a:rPr lang="en-US" sz="3200" b="1" dirty="0">
                <a:solidFill>
                  <a:schemeClr val="tx2"/>
                </a:solidFill>
              </a:rPr>
              <a:t>independent agent</a:t>
            </a:r>
          </a:p>
          <a:p>
            <a:pPr lvl="1">
              <a:spcAft>
                <a:spcPts val="1200"/>
              </a:spcAft>
            </a:pPr>
            <a:r>
              <a:rPr lang="en-US" sz="2900" dirty="0"/>
              <a:t>Individual States</a:t>
            </a:r>
          </a:p>
          <a:p>
            <a:pPr lvl="1">
              <a:spcAft>
                <a:spcPts val="1200"/>
              </a:spcAft>
            </a:pPr>
            <a:r>
              <a:rPr lang="en-US" sz="2900" dirty="0"/>
              <a:t>Independent processes</a:t>
            </a:r>
          </a:p>
          <a:p>
            <a:r>
              <a:rPr lang="en-US" sz="3200" dirty="0"/>
              <a:t>Cells interact through </a:t>
            </a:r>
            <a:r>
              <a:rPr lang="en-US" sz="3200" b="1" dirty="0">
                <a:solidFill>
                  <a:schemeClr val="tx2"/>
                </a:solidFill>
              </a:rPr>
              <a:t>signals</a:t>
            </a:r>
            <a:endParaRPr lang="en-US" sz="3200" dirty="0"/>
          </a:p>
          <a:p>
            <a:endParaRPr lang="en-US" sz="3500" dirty="0"/>
          </a:p>
          <a:p>
            <a:endParaRPr lang="en-US" sz="3200" dirty="0"/>
          </a:p>
        </p:txBody>
      </p:sp>
      <p:pic>
        <p:nvPicPr>
          <p:cNvPr id="7" name="Content Placeholder 6">
            <a:extLst>
              <a:ext uri="{FF2B5EF4-FFF2-40B4-BE49-F238E27FC236}">
                <a16:creationId xmlns:a16="http://schemas.microsoft.com/office/drawing/2014/main" id="{C80A9EE9-0010-BDBC-388C-EC1C45EA41B4}"/>
              </a:ext>
            </a:extLst>
          </p:cNvPr>
          <p:cNvPicPr>
            <a:picLocks noGrp="1" noChangeAspect="1"/>
          </p:cNvPicPr>
          <p:nvPr>
            <p:ph idx="1"/>
          </p:nvPr>
        </p:nvPicPr>
        <p:blipFill>
          <a:blip r:embed="rId3"/>
          <a:stretch>
            <a:fillRect/>
          </a:stretch>
        </p:blipFill>
        <p:spPr>
          <a:xfrm>
            <a:off x="4180345" y="1447563"/>
            <a:ext cx="4360055" cy="4525963"/>
          </a:xfrm>
        </p:spPr>
      </p:pic>
      <p:pic>
        <p:nvPicPr>
          <p:cNvPr id="8" name="Picture 4" descr="PhysiCell">
            <a:extLst>
              <a:ext uri="{FF2B5EF4-FFF2-40B4-BE49-F238E27FC236}">
                <a16:creationId xmlns:a16="http://schemas.microsoft.com/office/drawing/2014/main" id="{D5CD68F9-B6C0-E679-204D-A48B5AFD38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88" r="35441"/>
          <a:stretch/>
        </p:blipFill>
        <p:spPr bwMode="auto">
          <a:xfrm>
            <a:off x="6547182" y="1447562"/>
            <a:ext cx="2316667" cy="19246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3913BD6-4C3D-D344-6A56-B9F0C6A8D044}"/>
              </a:ext>
            </a:extLst>
          </p:cNvPr>
          <p:cNvSpPr txBox="1"/>
          <p:nvPr/>
        </p:nvSpPr>
        <p:spPr>
          <a:xfrm>
            <a:off x="2743201" y="5990887"/>
            <a:ext cx="6120648" cy="646331"/>
          </a:xfrm>
          <a:prstGeom prst="rect">
            <a:avLst/>
          </a:prstGeom>
          <a:noFill/>
        </p:spPr>
        <p:txBody>
          <a:bodyPr wrap="square" rtlCol="0">
            <a:spAutoFit/>
          </a:bodyPr>
          <a:lstStyle/>
          <a:p>
            <a:r>
              <a:rPr lang="en-US" sz="1200" i="1" dirty="0"/>
              <a:t>A. </a:t>
            </a:r>
            <a:r>
              <a:rPr lang="en-US" sz="1200" i="1" dirty="0" err="1"/>
              <a:t>Ghaffarizadeh</a:t>
            </a:r>
            <a:r>
              <a:rPr lang="en-US" sz="1200" i="1" dirty="0"/>
              <a:t>, R. Heiland, S.H. Friedman, S.M. </a:t>
            </a:r>
            <a:r>
              <a:rPr lang="en-US" sz="1200" i="1" dirty="0" err="1"/>
              <a:t>Mumenthaler</a:t>
            </a:r>
            <a:r>
              <a:rPr lang="en-US" sz="1200" i="1" dirty="0"/>
              <a:t>, and P. Macklin, </a:t>
            </a:r>
            <a:r>
              <a:rPr lang="en-US" sz="1200" i="1" dirty="0" err="1"/>
              <a:t>PhysiCell</a:t>
            </a:r>
            <a:r>
              <a:rPr lang="en-US" sz="1200" i="1" dirty="0"/>
              <a:t>: an open source physics-based cell simulator for 3-D multicellular systems, </a:t>
            </a:r>
            <a:r>
              <a:rPr lang="en-US" sz="1200" i="1" dirty="0" err="1"/>
              <a:t>PLoS</a:t>
            </a:r>
            <a:r>
              <a:rPr lang="en-US" sz="1200" i="1" dirty="0"/>
              <a:t> </a:t>
            </a:r>
            <a:r>
              <a:rPr lang="en-US" sz="1200" i="1" dirty="0" err="1"/>
              <a:t>Comput</a:t>
            </a:r>
            <a:r>
              <a:rPr lang="en-US" sz="1200" i="1" dirty="0"/>
              <a:t>. Biol. 14(2): e1005991 (2018). DOI: </a:t>
            </a:r>
            <a:r>
              <a:rPr lang="en-US" sz="1200" i="1" dirty="0">
                <a:hlinkClick r:id="rId5"/>
              </a:rPr>
              <a:t>10.1371/journal.pcbi.1005991</a:t>
            </a:r>
            <a:r>
              <a:rPr lang="en-US" sz="1200" i="1" dirty="0"/>
              <a:t>.</a:t>
            </a:r>
            <a:endParaRPr lang="en-US" sz="1200" dirty="0"/>
          </a:p>
        </p:txBody>
      </p:sp>
    </p:spTree>
    <p:extLst>
      <p:ext uri="{BB962C8B-B14F-4D97-AF65-F5344CB8AC3E}">
        <p14:creationId xmlns:p14="http://schemas.microsoft.com/office/powerpoint/2010/main" val="8807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15D06-B2B9-0445-CE72-F17665A7D16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2E8F477-A9C0-5626-50D2-C3F75BAD36D9}"/>
              </a:ext>
            </a:extLst>
          </p:cNvPr>
          <p:cNvSpPr>
            <a:spLocks noGrp="1"/>
          </p:cNvSpPr>
          <p:nvPr>
            <p:ph type="title"/>
          </p:nvPr>
        </p:nvSpPr>
        <p:spPr>
          <a:xfrm>
            <a:off x="457200" y="265738"/>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Modeling Challenges</a:t>
            </a:r>
          </a:p>
        </p:txBody>
      </p:sp>
      <p:cxnSp>
        <p:nvCxnSpPr>
          <p:cNvPr id="5" name="Straight Connector 4">
            <a:extLst>
              <a:ext uri="{FF2B5EF4-FFF2-40B4-BE49-F238E27FC236}">
                <a16:creationId xmlns:a16="http://schemas.microsoft.com/office/drawing/2014/main" id="{7768A16E-89D1-525A-F351-1B24794BCDA4}"/>
              </a:ext>
            </a:extLst>
          </p:cNvPr>
          <p:cNvCxnSpPr/>
          <p:nvPr/>
        </p:nvCxnSpPr>
        <p:spPr>
          <a:xfrm>
            <a:off x="191528" y="1224990"/>
            <a:ext cx="876094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D3292D9-3B7A-6A68-4C78-7CDB0D6C47C6}"/>
              </a:ext>
            </a:extLst>
          </p:cNvPr>
          <p:cNvSpPr txBox="1">
            <a:spLocks/>
          </p:cNvSpPr>
          <p:nvPr/>
        </p:nvSpPr>
        <p:spPr>
          <a:xfrm>
            <a:off x="457200" y="1788090"/>
            <a:ext cx="3025036" cy="38449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1200"/>
              </a:spcAft>
            </a:pPr>
            <a:r>
              <a:rPr lang="en-US" sz="3200" dirty="0"/>
              <a:t>Build </a:t>
            </a:r>
            <a:r>
              <a:rPr lang="en-US" sz="3200" b="1" dirty="0">
                <a:solidFill>
                  <a:schemeClr val="tx2"/>
                </a:solidFill>
              </a:rPr>
              <a:t>cell-to-membrane</a:t>
            </a:r>
            <a:r>
              <a:rPr lang="en-US" sz="3200" dirty="0"/>
              <a:t> interactions</a:t>
            </a:r>
          </a:p>
          <a:p>
            <a:r>
              <a:rPr lang="en-US" sz="3200" dirty="0"/>
              <a:t>Membrane is a </a:t>
            </a:r>
            <a:r>
              <a:rPr lang="en-US" sz="3200" b="1" dirty="0">
                <a:solidFill>
                  <a:schemeClr val="tx2"/>
                </a:solidFill>
              </a:rPr>
              <a:t>dynamic</a:t>
            </a:r>
            <a:r>
              <a:rPr lang="en-US" sz="3200" dirty="0"/>
              <a:t> structure</a:t>
            </a:r>
          </a:p>
          <a:p>
            <a:endParaRPr lang="en-US" sz="3200" dirty="0"/>
          </a:p>
        </p:txBody>
      </p:sp>
      <p:pic>
        <p:nvPicPr>
          <p:cNvPr id="6" name="Content Placeholder 5">
            <a:extLst>
              <a:ext uri="{FF2B5EF4-FFF2-40B4-BE49-F238E27FC236}">
                <a16:creationId xmlns:a16="http://schemas.microsoft.com/office/drawing/2014/main" id="{AD5C535F-AE29-41E4-9135-D7C5E6752DDC}"/>
              </a:ext>
            </a:extLst>
          </p:cNvPr>
          <p:cNvPicPr>
            <a:picLocks noGrp="1" noChangeAspect="1"/>
          </p:cNvPicPr>
          <p:nvPr>
            <p:ph idx="1"/>
          </p:nvPr>
        </p:nvPicPr>
        <p:blipFill>
          <a:blip r:embed="rId3"/>
          <a:stretch>
            <a:fillRect/>
          </a:stretch>
        </p:blipFill>
        <p:spPr>
          <a:xfrm>
            <a:off x="3733800" y="1788090"/>
            <a:ext cx="4953000" cy="3810000"/>
          </a:xfrm>
        </p:spPr>
      </p:pic>
      <p:sp>
        <p:nvSpPr>
          <p:cNvPr id="8" name="TextBox 7">
            <a:extLst>
              <a:ext uri="{FF2B5EF4-FFF2-40B4-BE49-F238E27FC236}">
                <a16:creationId xmlns:a16="http://schemas.microsoft.com/office/drawing/2014/main" id="{C053AD8B-521C-BBED-5B3A-EA9677A202A7}"/>
              </a:ext>
            </a:extLst>
          </p:cNvPr>
          <p:cNvSpPr txBox="1"/>
          <p:nvPr/>
        </p:nvSpPr>
        <p:spPr>
          <a:xfrm>
            <a:off x="2855934" y="5780601"/>
            <a:ext cx="5830866" cy="830997"/>
          </a:xfrm>
          <a:prstGeom prst="rect">
            <a:avLst/>
          </a:prstGeom>
          <a:noFill/>
        </p:spPr>
        <p:txBody>
          <a:bodyPr wrap="square" rtlCol="0">
            <a:spAutoFit/>
          </a:bodyPr>
          <a:lstStyle/>
          <a:p>
            <a:r>
              <a:rPr lang="en-US" sz="1200" dirty="0" err="1"/>
              <a:t>Hruban</a:t>
            </a:r>
            <a:r>
              <a:rPr lang="en-US" sz="1200" dirty="0"/>
              <a:t> RH, </a:t>
            </a:r>
            <a:r>
              <a:rPr lang="en-US" sz="1200" dirty="0" err="1"/>
              <a:t>Adsay</a:t>
            </a:r>
            <a:r>
              <a:rPr lang="en-US" sz="1200" dirty="0"/>
              <a:t> NV, Albores-Saavedra J, Compton C, Garrett E, Goodman SN, Kern SE, </a:t>
            </a:r>
            <a:r>
              <a:rPr lang="en-US" sz="1200" dirty="0" err="1"/>
              <a:t>Klimstra</a:t>
            </a:r>
            <a:r>
              <a:rPr lang="en-US" sz="1200" dirty="0"/>
              <a:t> DS, </a:t>
            </a:r>
            <a:r>
              <a:rPr lang="en-US" sz="1200" dirty="0" err="1"/>
              <a:t>Kloppel</a:t>
            </a:r>
            <a:r>
              <a:rPr lang="en-US" sz="1200" dirty="0"/>
              <a:t> G, Longnecker DS, </a:t>
            </a:r>
            <a:r>
              <a:rPr lang="en-US" sz="1200" dirty="0" err="1"/>
              <a:t>Luttges</a:t>
            </a:r>
            <a:r>
              <a:rPr lang="en-US" sz="1200" dirty="0"/>
              <a:t> J, </a:t>
            </a:r>
            <a:r>
              <a:rPr lang="en-US" sz="1200" dirty="0" err="1"/>
              <a:t>Offerhaus</a:t>
            </a:r>
            <a:r>
              <a:rPr lang="en-US" sz="1200" dirty="0"/>
              <a:t> GJA. Pancreatic intraepithelial neoplasia (PanIN): A New nomenclature and classification system for pancreatic duct lesions. Am J Surg </a:t>
            </a:r>
            <a:r>
              <a:rPr lang="en-US" sz="1200" dirty="0" err="1"/>
              <a:t>Pathol</a:t>
            </a:r>
            <a:r>
              <a:rPr lang="en-US" sz="1200" dirty="0"/>
              <a:t>, 2001, volume 25:579-86</a:t>
            </a:r>
          </a:p>
        </p:txBody>
      </p:sp>
    </p:spTree>
    <p:extLst>
      <p:ext uri="{BB962C8B-B14F-4D97-AF65-F5344CB8AC3E}">
        <p14:creationId xmlns:p14="http://schemas.microsoft.com/office/powerpoint/2010/main" val="2912631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91C8C-E35C-CFF8-4671-EDFE122C10C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BC40177-02AC-FF89-5F9F-AC443AED4E84}"/>
              </a:ext>
            </a:extLst>
          </p:cNvPr>
          <p:cNvSpPr>
            <a:spLocks noGrp="1"/>
          </p:cNvSpPr>
          <p:nvPr>
            <p:ph type="title"/>
          </p:nvPr>
        </p:nvSpPr>
        <p:spPr>
          <a:xfrm>
            <a:off x="457200" y="332261"/>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Level-Set Method</a:t>
            </a:r>
          </a:p>
        </p:txBody>
      </p:sp>
      <p:cxnSp>
        <p:nvCxnSpPr>
          <p:cNvPr id="5" name="Straight Connector 4">
            <a:extLst>
              <a:ext uri="{FF2B5EF4-FFF2-40B4-BE49-F238E27FC236}">
                <a16:creationId xmlns:a16="http://schemas.microsoft.com/office/drawing/2014/main" id="{12E570A4-B4A6-AFF9-4132-8B7DD6DF1CB1}"/>
              </a:ext>
            </a:extLst>
          </p:cNvPr>
          <p:cNvCxnSpPr/>
          <p:nvPr/>
        </p:nvCxnSpPr>
        <p:spPr>
          <a:xfrm>
            <a:off x="191528" y="1224990"/>
            <a:ext cx="8760941"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0E314-E11A-6403-392D-DB92F0C7EA2C}"/>
                  </a:ext>
                </a:extLst>
              </p:cNvPr>
              <p:cNvSpPr>
                <a:spLocks noGrp="1"/>
              </p:cNvSpPr>
              <p:nvPr>
                <p:ph idx="1"/>
              </p:nvPr>
            </p:nvSpPr>
            <p:spPr>
              <a:xfrm>
                <a:off x="457200" y="1600201"/>
                <a:ext cx="8229600" cy="779744"/>
              </a:xfrm>
            </p:spPr>
            <p:txBody>
              <a:bodyPr>
                <a:noAutofit/>
              </a:bodyPr>
              <a:lstStyle/>
              <a:p>
                <a:r>
                  <a:rPr lang="en-US" sz="2800" dirty="0"/>
                  <a:t>The ductal region </a:t>
                </a:r>
                <a:r>
                  <a:rPr lang="el-GR" sz="2800" dirty="0"/>
                  <a:t>Ω</a:t>
                </a:r>
                <a:r>
                  <a:rPr lang="en-US" sz="2800" dirty="0"/>
                  <a:t> and the basement membrane </a:t>
                </a:r>
                <a14:m>
                  <m:oMath xmlns:m="http://schemas.openxmlformats.org/officeDocument/2006/math">
                    <m:r>
                      <m:rPr>
                        <m:sty m:val="p"/>
                      </m:rPr>
                      <a:rPr lang="en-US" sz="2800" b="0" i="0" smtClean="0">
                        <a:latin typeface="Cambria Math" panose="02040503050406030204" pitchFamily="18" charset="0"/>
                      </a:rPr>
                      <m:t>Γ</m:t>
                    </m:r>
                    <m:r>
                      <a:rPr lang="en-US" sz="2800" b="0" i="1" smtClean="0">
                        <a:latin typeface="Cambria Math" panose="02040503050406030204" pitchFamily="18" charset="0"/>
                      </a:rPr>
                      <m:t>=</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Ω</m:t>
                    </m:r>
                  </m:oMath>
                </a14:m>
                <a:r>
                  <a:rPr lang="en-US" sz="2800" dirty="0"/>
                  <a:t> are defined implicitly by a </a:t>
                </a:r>
                <a:r>
                  <a:rPr lang="en-US" sz="2800" b="1" dirty="0">
                    <a:solidFill>
                      <a:schemeClr val="tx2"/>
                    </a:solidFill>
                  </a:rPr>
                  <a:t>signed distance function </a:t>
                </a:r>
                <a14:m>
                  <m:oMath xmlns:m="http://schemas.openxmlformats.org/officeDocument/2006/math">
                    <m:r>
                      <a:rPr lang="en-US" sz="2800" b="0" i="1" smtClean="0">
                        <a:solidFill>
                          <a:schemeClr val="tx1"/>
                        </a:solidFill>
                        <a:latin typeface="Cambria Math" panose="02040503050406030204" pitchFamily="18" charset="0"/>
                      </a:rPr>
                      <m:t>𝜙</m:t>
                    </m:r>
                  </m:oMath>
                </a14:m>
                <a:r>
                  <a:rPr lang="en-US" sz="2800" dirty="0"/>
                  <a:t>, </a:t>
                </a:r>
              </a:p>
            </p:txBody>
          </p:sp>
        </mc:Choice>
        <mc:Fallback xmlns="">
          <p:sp>
            <p:nvSpPr>
              <p:cNvPr id="3" name="Content Placeholder 2">
                <a:extLst>
                  <a:ext uri="{FF2B5EF4-FFF2-40B4-BE49-F238E27FC236}">
                    <a16:creationId xmlns:a16="http://schemas.microsoft.com/office/drawing/2014/main" id="{2A00E314-E11A-6403-392D-DB92F0C7EA2C}"/>
                  </a:ext>
                </a:extLst>
              </p:cNvPr>
              <p:cNvSpPr>
                <a:spLocks noGrp="1" noRot="1" noChangeAspect="1" noMove="1" noResize="1" noEditPoints="1" noAdjustHandles="1" noChangeArrowheads="1" noChangeShapeType="1" noTextEdit="1"/>
              </p:cNvSpPr>
              <p:nvPr>
                <p:ph idx="1"/>
              </p:nvPr>
            </p:nvSpPr>
            <p:spPr>
              <a:xfrm>
                <a:off x="457200" y="1600201"/>
                <a:ext cx="8229600" cy="779744"/>
              </a:xfrm>
              <a:blipFill>
                <a:blip r:embed="rId3"/>
                <a:stretch>
                  <a:fillRect l="-1333" t="-13386" b="-82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CA779D4-A0F3-4DE3-A73A-4402AB863163}"/>
              </a:ext>
            </a:extLst>
          </p:cNvPr>
          <p:cNvPicPr>
            <a:picLocks noChangeAspect="1"/>
          </p:cNvPicPr>
          <p:nvPr/>
        </p:nvPicPr>
        <p:blipFill>
          <a:blip r:embed="rId4"/>
          <a:stretch>
            <a:fillRect/>
          </a:stretch>
        </p:blipFill>
        <p:spPr>
          <a:xfrm>
            <a:off x="2711521" y="2755155"/>
            <a:ext cx="3720954" cy="3273498"/>
          </a:xfrm>
          <a:prstGeom prst="rect">
            <a:avLst/>
          </a:prstGeom>
        </p:spPr>
      </p:pic>
    </p:spTree>
    <p:extLst>
      <p:ext uri="{BB962C8B-B14F-4D97-AF65-F5344CB8AC3E}">
        <p14:creationId xmlns:p14="http://schemas.microsoft.com/office/powerpoint/2010/main" val="3545912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E0CC3-10B9-4803-B92C-4C44D10BF1C4}"/>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2B4494E-094D-9F79-758D-DE91C973EBF6}"/>
              </a:ext>
            </a:extLst>
          </p:cNvPr>
          <p:cNvSpPr>
            <a:spLocks noGrp="1"/>
          </p:cNvSpPr>
          <p:nvPr>
            <p:ph type="title"/>
          </p:nvPr>
        </p:nvSpPr>
        <p:spPr>
          <a:xfrm>
            <a:off x="457200" y="230818"/>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Handling Deformations</a:t>
            </a:r>
          </a:p>
        </p:txBody>
      </p:sp>
      <p:cxnSp>
        <p:nvCxnSpPr>
          <p:cNvPr id="5" name="Straight Connector 4">
            <a:extLst>
              <a:ext uri="{FF2B5EF4-FFF2-40B4-BE49-F238E27FC236}">
                <a16:creationId xmlns:a16="http://schemas.microsoft.com/office/drawing/2014/main" id="{933F0AA9-9C4A-2AB7-DA61-3423604F6B9A}"/>
              </a:ext>
            </a:extLst>
          </p:cNvPr>
          <p:cNvCxnSpPr/>
          <p:nvPr/>
        </p:nvCxnSpPr>
        <p:spPr>
          <a:xfrm>
            <a:off x="191528" y="1224990"/>
            <a:ext cx="8760941"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571D8B-9A41-7B96-02D5-179D0CCEF570}"/>
                  </a:ext>
                </a:extLst>
              </p:cNvPr>
              <p:cNvSpPr>
                <a:spLocks noGrp="1"/>
              </p:cNvSpPr>
              <p:nvPr>
                <p:ph idx="1"/>
              </p:nvPr>
            </p:nvSpPr>
            <p:spPr>
              <a:xfrm>
                <a:off x="457200" y="1600200"/>
                <a:ext cx="8229600" cy="3325761"/>
              </a:xfrm>
            </p:spPr>
            <p:txBody>
              <a:bodyPr>
                <a:normAutofit/>
              </a:bodyPr>
              <a:lstStyle/>
              <a:p>
                <a14:m>
                  <m:oMath xmlns:m="http://schemas.openxmlformats.org/officeDocument/2006/math">
                    <m:r>
                      <a:rPr lang="en-US" sz="2400" b="0" i="1" smtClean="0">
                        <a:latin typeface="Cambria Math" panose="02040503050406030204" pitchFamily="18" charset="0"/>
                      </a:rPr>
                      <m:t>∀</m:t>
                    </m:r>
                  </m:oMath>
                </a14:m>
                <a:r>
                  <a:rPr lang="en-US" sz="2400" dirty="0"/>
                  <a:t> point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on </a:t>
                </a:r>
                <a14:m>
                  <m:oMath xmlns:m="http://schemas.openxmlformats.org/officeDocument/2006/math">
                    <m:r>
                      <m:rPr>
                        <m:sty m:val="p"/>
                      </m:rPr>
                      <a:rPr lang="en-US" sz="2400" b="0" i="0" smtClean="0">
                        <a:latin typeface="Cambria Math" panose="02040503050406030204" pitchFamily="18" charset="0"/>
                      </a:rPr>
                      <m:t>Γ</m:t>
                    </m:r>
                    <m:r>
                      <a:rPr lang="en-US" sz="2400" b="0" i="1" smtClean="0">
                        <a:latin typeface="Cambria Math" panose="02040503050406030204" pitchFamily="18" charset="0"/>
                      </a:rPr>
                      <m:t>, </m:t>
                    </m:r>
                    <m:r>
                      <a:rPr lang="en-US" sz="2400" b="0" i="1" smtClean="0">
                        <a:latin typeface="Cambria Math" panose="02040503050406030204" pitchFamily="18" charset="0"/>
                      </a:rPr>
                      <m:t>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=0 </m:t>
                    </m:r>
                  </m:oMath>
                </a14:m>
                <a:r>
                  <a:rPr lang="en-US" sz="2400" dirty="0"/>
                  <a:t>must hold for all time, i.e.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𝜕𝜙</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=0</m:t>
                    </m:r>
                  </m:oMath>
                </a14:m>
                <a:r>
                  <a:rPr lang="en-US" sz="2400" dirty="0"/>
                  <a:t>. Hence, by the </a:t>
                </a:r>
                <a:r>
                  <a:rPr lang="en-US" sz="2400" b="1" dirty="0">
                    <a:solidFill>
                      <a:schemeClr val="tx2"/>
                    </a:solidFill>
                  </a:rPr>
                  <a:t>multi-variable chain rule</a:t>
                </a:r>
                <a:r>
                  <a:rPr lang="en-US" sz="2400" dirty="0"/>
                  <a:t>,</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𝜙</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𝜕𝜙</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m:t>
                      </m:r>
                      <m:r>
                        <a:rPr lang="en-US" sz="2400" b="0" i="1" smtClean="0">
                          <a:latin typeface="Cambria Math" panose="02040503050406030204" pitchFamily="18" charset="0"/>
                        </a:rPr>
                        <m:t>𝜙</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𝜕𝜙</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m:t>
                      </m:r>
                      <m:r>
                        <a:rPr lang="en-US" sz="2400" b="0" i="1" smtClean="0">
                          <a:latin typeface="Cambria Math" panose="02040503050406030204" pitchFamily="18" charset="0"/>
                        </a:rPr>
                        <m:t>𝜙</m:t>
                      </m:r>
                      <m:r>
                        <a:rPr lang="en-US" sz="2400" b="0" i="1" smtClean="0">
                          <a:latin typeface="Cambria Math" panose="02040503050406030204" pitchFamily="18" charset="0"/>
                        </a:rPr>
                        <m:t>⋅</m:t>
                      </m:r>
                      <m:r>
                        <a:rPr lang="en-US" sz="2400" b="0" i="1" smtClean="0">
                          <a:latin typeface="Cambria Math" panose="02040503050406030204" pitchFamily="18" charset="0"/>
                        </a:rPr>
                        <m:t>𝑉</m:t>
                      </m:r>
                    </m:oMath>
                  </m:oMathPara>
                </a14:m>
                <a:endParaRPr lang="en-US" sz="2400" b="0" dirty="0"/>
              </a:p>
              <a:p>
                <a:pPr marL="0" indent="0">
                  <a:buNone/>
                </a:pPr>
                <a:r>
                  <a:rPr lang="en-US" sz="2400" dirty="0"/>
                  <a:t>Let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0" smtClean="0">
                        <a:latin typeface="Cambria Math" panose="02040503050406030204" pitchFamily="18" charset="0"/>
                      </a:rPr>
                      <m:t>, </m:t>
                    </m:r>
                  </m:oMath>
                </a14:m>
                <a:r>
                  <a:rPr lang="en-US" sz="2400" dirty="0"/>
                  <a:t>where n is the unit normal vector </a:t>
                </a:r>
                <a14:m>
                  <m:oMath xmlns:m="http://schemas.openxmlformats.org/officeDocument/2006/math">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m:t>
                        </m:r>
                        <m:r>
                          <a:rPr lang="en-US" sz="2400" b="0" i="1" smtClean="0">
                            <a:latin typeface="Cambria Math" panose="02040503050406030204" pitchFamily="18" charset="0"/>
                          </a:rPr>
                          <m:t>𝜙</m:t>
                        </m:r>
                      </m:num>
                      <m:den>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m:t>
                            </m:r>
                            <m:r>
                              <a:rPr lang="en-US" sz="2400" b="0" i="1" smtClean="0">
                                <a:latin typeface="Cambria Math" panose="02040503050406030204" pitchFamily="18" charset="0"/>
                              </a:rPr>
                              <m:t>𝜙</m:t>
                            </m:r>
                          </m:e>
                        </m:d>
                      </m:den>
                    </m:f>
                  </m:oMath>
                </a14:m>
                <a:r>
                  <a:rPr lang="en-US" sz="2400" dirty="0"/>
                  <a:t>. Then, </a:t>
                </a:r>
              </a:p>
            </p:txBody>
          </p:sp>
        </mc:Choice>
        <mc:Fallback xmlns="">
          <p:sp>
            <p:nvSpPr>
              <p:cNvPr id="3" name="Content Placeholder 2">
                <a:extLst>
                  <a:ext uri="{FF2B5EF4-FFF2-40B4-BE49-F238E27FC236}">
                    <a16:creationId xmlns:a16="http://schemas.microsoft.com/office/drawing/2014/main" id="{EC571D8B-9A41-7B96-02D5-179D0CCEF570}"/>
                  </a:ext>
                </a:extLst>
              </p:cNvPr>
              <p:cNvSpPr>
                <a:spLocks noGrp="1" noRot="1" noChangeAspect="1" noMove="1" noResize="1" noEditPoints="1" noAdjustHandles="1" noChangeArrowheads="1" noChangeShapeType="1" noTextEdit="1"/>
              </p:cNvSpPr>
              <p:nvPr>
                <p:ph idx="1"/>
              </p:nvPr>
            </p:nvSpPr>
            <p:spPr>
              <a:xfrm>
                <a:off x="457200" y="1600200"/>
                <a:ext cx="8229600" cy="3325761"/>
              </a:xfrm>
              <a:blipFill>
                <a:blip r:embed="rId3"/>
                <a:stretch>
                  <a:fillRect l="-1111" t="-2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0385D43-4DBC-B3A2-7724-0516303AFBE9}"/>
                  </a:ext>
                </a:extLst>
              </p:cNvPr>
              <p:cNvSpPr/>
              <p:nvPr/>
            </p:nvSpPr>
            <p:spPr>
              <a:xfrm>
                <a:off x="2993920" y="4379411"/>
                <a:ext cx="3156155" cy="1253599"/>
              </a:xfrm>
              <a:prstGeom prst="rect">
                <a:avLst/>
              </a:prstGeom>
              <a:solidFill>
                <a:schemeClr val="tx2">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𝜕𝜙</m:t>
                          </m:r>
                        </m:num>
                        <m:den>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den>
                      </m:f>
                      <m:r>
                        <a:rPr lang="en-US" sz="2800" i="1">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𝑉</m:t>
                          </m:r>
                        </m:e>
                      </m:acc>
                      <m:d>
                        <m:dPr>
                          <m:begChr m:val="|"/>
                          <m:endChr m:val="|"/>
                          <m:ctrlPr>
                            <a:rPr lang="en-US" sz="2800" i="1">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𝜙</m:t>
                          </m:r>
                        </m:e>
                      </m:d>
                      <m:r>
                        <a:rPr lang="en-US" sz="2800" i="1">
                          <a:solidFill>
                            <a:schemeClr val="tx1"/>
                          </a:solidFill>
                          <a:latin typeface="Cambria Math" panose="02040503050406030204" pitchFamily="18" charset="0"/>
                        </a:rPr>
                        <m:t>=0</m:t>
                      </m:r>
                    </m:oMath>
                  </m:oMathPara>
                </a14:m>
                <a:endParaRPr lang="en-US" sz="2800" dirty="0">
                  <a:solidFill>
                    <a:schemeClr val="tx1"/>
                  </a:solidFill>
                </a:endParaRPr>
              </a:p>
              <a:p>
                <a:pPr algn="ctr"/>
                <a:endParaRPr lang="en-US" dirty="0"/>
              </a:p>
            </p:txBody>
          </p:sp>
        </mc:Choice>
        <mc:Fallback xmlns="">
          <p:sp>
            <p:nvSpPr>
              <p:cNvPr id="2" name="Rectangle 1">
                <a:extLst>
                  <a:ext uri="{FF2B5EF4-FFF2-40B4-BE49-F238E27FC236}">
                    <a16:creationId xmlns:a16="http://schemas.microsoft.com/office/drawing/2014/main" id="{C0385D43-4DBC-B3A2-7724-0516303AFBE9}"/>
                  </a:ext>
                </a:extLst>
              </p:cNvPr>
              <p:cNvSpPr>
                <a:spLocks noRot="1" noChangeAspect="1" noMove="1" noResize="1" noEditPoints="1" noAdjustHandles="1" noChangeArrowheads="1" noChangeShapeType="1" noTextEdit="1"/>
              </p:cNvSpPr>
              <p:nvPr/>
            </p:nvSpPr>
            <p:spPr>
              <a:xfrm>
                <a:off x="2993920" y="4379411"/>
                <a:ext cx="3156155" cy="1253599"/>
              </a:xfrm>
              <a:prstGeom prst="rect">
                <a:avLst/>
              </a:prstGeom>
              <a:blipFill>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1901920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4FAA-7F5F-93B6-06BA-45FFB4901E2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B4AA6EF-D9B2-D827-3156-B6C99CE3EA7C}"/>
              </a:ext>
            </a:extLst>
          </p:cNvPr>
          <p:cNvSpPr>
            <a:spLocks noGrp="1"/>
          </p:cNvSpPr>
          <p:nvPr>
            <p:ph type="title"/>
          </p:nvPr>
        </p:nvSpPr>
        <p:spPr>
          <a:xfrm>
            <a:off x="457200" y="331927"/>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Results: Cell-BM Interactions</a:t>
            </a:r>
          </a:p>
        </p:txBody>
      </p:sp>
      <p:cxnSp>
        <p:nvCxnSpPr>
          <p:cNvPr id="5" name="Straight Connector 4">
            <a:extLst>
              <a:ext uri="{FF2B5EF4-FFF2-40B4-BE49-F238E27FC236}">
                <a16:creationId xmlns:a16="http://schemas.microsoft.com/office/drawing/2014/main" id="{3B880F1D-C881-0D18-030B-59B04C97ADBC}"/>
              </a:ext>
            </a:extLst>
          </p:cNvPr>
          <p:cNvCxnSpPr/>
          <p:nvPr/>
        </p:nvCxnSpPr>
        <p:spPr>
          <a:xfrm>
            <a:off x="191528" y="1224990"/>
            <a:ext cx="8760941"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100_star">
            <a:hlinkClick r:id="" action="ppaction://media"/>
            <a:extLst>
              <a:ext uri="{FF2B5EF4-FFF2-40B4-BE49-F238E27FC236}">
                <a16:creationId xmlns:a16="http://schemas.microsoft.com/office/drawing/2014/main" id="{EF6EB19E-310F-2D30-8701-2D3A79B80F96}"/>
              </a:ext>
            </a:extLst>
          </p:cNvPr>
          <p:cNvPicPr>
            <a:picLocks noGrp="1" noChangeAspect="1"/>
          </p:cNvPicPr>
          <p:nvPr>
            <p:ph idx="1"/>
            <a:videoFile r:link="rId1"/>
            <p:extLst>
              <p:ext uri="{DAA4B4D4-6D71-4841-9C94-3DE7FCFB9230}">
                <p14:media xmlns:p14="http://schemas.microsoft.com/office/powerpoint/2010/main" r:embed="rId2">
                  <p14:trim end="4252"/>
                </p14:media>
              </p:ext>
            </p:extLst>
          </p:nvPr>
        </p:nvPicPr>
        <p:blipFill>
          <a:blip r:embed="rId5"/>
          <a:srcRect l="20328" t="11442" r="28813" b="19117"/>
          <a:stretch>
            <a:fillRect/>
          </a:stretch>
        </p:blipFill>
        <p:spPr>
          <a:xfrm>
            <a:off x="3320963" y="1382018"/>
            <a:ext cx="5022937" cy="5144055"/>
          </a:xfrm>
        </p:spPr>
      </p:pic>
    </p:spTree>
    <p:extLst>
      <p:ext uri="{BB962C8B-B14F-4D97-AF65-F5344CB8AC3E}">
        <p14:creationId xmlns:p14="http://schemas.microsoft.com/office/powerpoint/2010/main" val="343267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4FAA-7F5F-93B6-06BA-45FFB4901E2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B4AA6EF-D9B2-D827-3156-B6C99CE3EA7C}"/>
              </a:ext>
            </a:extLst>
          </p:cNvPr>
          <p:cNvSpPr>
            <a:spLocks noGrp="1"/>
          </p:cNvSpPr>
          <p:nvPr>
            <p:ph type="title"/>
          </p:nvPr>
        </p:nvSpPr>
        <p:spPr>
          <a:xfrm>
            <a:off x="457200" y="331927"/>
            <a:ext cx="7886700" cy="994172"/>
          </a:xfrm>
        </p:spPr>
        <p:txBody>
          <a:bodyPr>
            <a:noAutofit/>
          </a:bodyPr>
          <a:lstStyle/>
          <a:p>
            <a:r>
              <a:rPr lang="en-US" sz="3200" b="1" dirty="0">
                <a:solidFill>
                  <a:srgbClr val="171C8C"/>
                </a:solidFill>
                <a:latin typeface="Arial" panose="020B0604020202020204" pitchFamily="34" charset="0"/>
                <a:cs typeface="Arial" panose="020B0604020202020204" pitchFamily="34" charset="0"/>
              </a:rPr>
              <a:t>Results: Cell-BM Interactions</a:t>
            </a:r>
          </a:p>
        </p:txBody>
      </p:sp>
      <p:cxnSp>
        <p:nvCxnSpPr>
          <p:cNvPr id="5" name="Straight Connector 4">
            <a:extLst>
              <a:ext uri="{FF2B5EF4-FFF2-40B4-BE49-F238E27FC236}">
                <a16:creationId xmlns:a16="http://schemas.microsoft.com/office/drawing/2014/main" id="{3B880F1D-C881-0D18-030B-59B04C97ADBC}"/>
              </a:ext>
            </a:extLst>
          </p:cNvPr>
          <p:cNvCxnSpPr/>
          <p:nvPr/>
        </p:nvCxnSpPr>
        <p:spPr>
          <a:xfrm>
            <a:off x="191528" y="1224990"/>
            <a:ext cx="8760941"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9" name="600_cells_star">
            <a:hlinkClick r:id="" action="ppaction://media"/>
            <a:extLst>
              <a:ext uri="{FF2B5EF4-FFF2-40B4-BE49-F238E27FC236}">
                <a16:creationId xmlns:a16="http://schemas.microsoft.com/office/drawing/2014/main" id="{2BB9B06E-0374-7F46-B1BA-3D3A709588C2}"/>
              </a:ext>
            </a:extLst>
          </p:cNvPr>
          <p:cNvPicPr>
            <a:picLocks noGrp="1" noChangeAspect="1"/>
          </p:cNvPicPr>
          <p:nvPr>
            <p:ph idx="1"/>
            <a:videoFile r:link="rId1"/>
            <p:extLst>
              <p:ext uri="{DAA4B4D4-6D71-4841-9C94-3DE7FCFB9230}">
                <p14:media xmlns:p14="http://schemas.microsoft.com/office/powerpoint/2010/main" r:embed="rId2">
                  <p14:trim end="3632"/>
                </p14:media>
              </p:ext>
            </p:extLst>
          </p:nvPr>
        </p:nvPicPr>
        <p:blipFill>
          <a:blip r:embed="rId5"/>
          <a:srcRect l="19705" t="11442" r="28605" b="19671"/>
          <a:stretch>
            <a:fillRect/>
          </a:stretch>
        </p:blipFill>
        <p:spPr>
          <a:xfrm>
            <a:off x="2931090" y="1326099"/>
            <a:ext cx="5285984" cy="5284023"/>
          </a:xfrm>
        </p:spPr>
      </p:pic>
    </p:spTree>
    <p:extLst>
      <p:ext uri="{BB962C8B-B14F-4D97-AF65-F5344CB8AC3E}">
        <p14:creationId xmlns:p14="http://schemas.microsoft.com/office/powerpoint/2010/main" val="9841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SOM Theme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OM Theme 3">
  <a:themeElements>
    <a:clrScheme name="UMB Colors">
      <a:dk1>
        <a:srgbClr val="000000"/>
      </a:dk1>
      <a:lt1>
        <a:srgbClr val="FFFFFF"/>
      </a:lt1>
      <a:dk2>
        <a:srgbClr val="D81F37"/>
      </a:dk2>
      <a:lt2>
        <a:srgbClr val="95A1A9"/>
      </a:lt2>
      <a:accent1>
        <a:srgbClr val="D81F37"/>
      </a:accent1>
      <a:accent2>
        <a:srgbClr val="FED430"/>
      </a:accent2>
      <a:accent3>
        <a:srgbClr val="717375"/>
      </a:accent3>
      <a:accent4>
        <a:srgbClr val="107796"/>
      </a:accent4>
      <a:accent5>
        <a:srgbClr val="5F87A0"/>
      </a:accent5>
      <a:accent6>
        <a:srgbClr val="B4CB97"/>
      </a:accent6>
      <a:hlink>
        <a:srgbClr val="C7B08D"/>
      </a:hlink>
      <a:folHlink>
        <a:srgbClr val="6E4C5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17009a6-20de-461a-8894-0312a395cac9}" enabled="0" method="" siteId="{717009a6-20de-461a-8894-0312a395cac9}" removed="1"/>
</clbl:labelList>
</file>

<file path=docProps/app.xml><?xml version="1.0" encoding="utf-8"?>
<Properties xmlns="http://schemas.openxmlformats.org/officeDocument/2006/extended-properties" xmlns:vt="http://schemas.openxmlformats.org/officeDocument/2006/docPropsVTypes">
  <Template>Office Theme</Template>
  <TotalTime>32771</TotalTime>
  <Words>3439</Words>
  <Application>Microsoft Office PowerPoint</Application>
  <PresentationFormat>On-screen Show (4:3)</PresentationFormat>
  <Paragraphs>156</Paragraphs>
  <Slides>15</Slides>
  <Notes>13</Notes>
  <HiddenSlides>0</HiddenSlides>
  <MMClips>5</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Aptos</vt:lpstr>
      <vt:lpstr>Arial</vt:lpstr>
      <vt:lpstr>Calibri</vt:lpstr>
      <vt:lpstr>Calibri Light</vt:lpstr>
      <vt:lpstr>Cambria Math</vt:lpstr>
      <vt:lpstr>Helvetica</vt:lpstr>
      <vt:lpstr>SOM Theme 1</vt:lpstr>
      <vt:lpstr>SOM Theme 3</vt:lpstr>
      <vt:lpstr>Agent-Based Modeling of the Ductal Structure in Pancreatic Precancer</vt:lpstr>
      <vt:lpstr>PDAC: Pancreatic Ductal Adenocarcinoma</vt:lpstr>
      <vt:lpstr>Project Goal: Model Ductal Structure</vt:lpstr>
      <vt:lpstr>Agent-Based Modeling: PhysiCell</vt:lpstr>
      <vt:lpstr>Modeling Challenges</vt:lpstr>
      <vt:lpstr>Level-Set Method</vt:lpstr>
      <vt:lpstr>Handling Deformations</vt:lpstr>
      <vt:lpstr>Results: Cell-BM Interactions</vt:lpstr>
      <vt:lpstr>Results: Cell-BM Interactions</vt:lpstr>
      <vt:lpstr>Results: Cell-BM Interactions</vt:lpstr>
      <vt:lpstr>Results: Cell-BM Interactions</vt:lpstr>
      <vt:lpstr>Results: Deformations</vt:lpstr>
      <vt:lpstr>Future Work</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Johnson, Jeanette</dc:creator>
  <cp:lastModifiedBy>Yeagle, Cameron W.</cp:lastModifiedBy>
  <cp:revision>9</cp:revision>
  <dcterms:created xsi:type="dcterms:W3CDTF">2025-05-22T20:08:09Z</dcterms:created>
  <dcterms:modified xsi:type="dcterms:W3CDTF">2025-07-31T17:33:37Z</dcterms:modified>
</cp:coreProperties>
</file>